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79" r:id="rId21"/>
    <p:sldId id="280" r:id="rId22"/>
  </p:sldIdLst>
  <p:sldSz cx="12193588" cy="6858000"/>
  <p:notesSz cx="6858000" cy="9144000"/>
  <p:defaultTextStyle>
    <a:defPPr>
      <a:defRPr lang="en-GB"/>
    </a:defPPr>
    <a:lvl1pPr marL="0" lvl="0" indent="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lvl="1" indent="-28575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lvl="2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lvl="3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lvl="4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lvl="5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lvl="6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lvl="7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lvl="8" indent="-228600" algn="l" defTabSz="449580" rtl="0" eaLnBrk="1" fontAlgn="base" latinLnBrk="0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72" y="-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45007" cy="450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ángulo redondeado 3072"/>
          <p:cNvSpPr/>
          <p:nvPr/>
        </p:nvSpPr>
        <p:spPr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</a:ln>
        </p:spPr>
        <p:txBody>
          <a:bodyPr/>
          <a:lstStyle/>
          <a:p>
            <a:endParaRPr lang="es-ES" altLang="en-US"/>
          </a:p>
        </p:txBody>
      </p:sp>
      <p:sp>
        <p:nvSpPr>
          <p:cNvPr id="3074" name="Marcador de posición de imagen de diapositiva 3073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/>
            <a:endParaRPr/>
          </a:p>
        </p:txBody>
      </p:sp>
      <p:sp>
        <p:nvSpPr>
          <p:cNvPr id="3075" name="Marcador de posición de texto 3074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/>
            <a:endParaRPr/>
          </a:p>
        </p:txBody>
      </p:sp>
      <p:sp>
        <p:nvSpPr>
          <p:cNvPr id="3076" name="Marcador de posición de encabezado 3075"/>
          <p:cNvSpPr>
            <a:spLocks noGrp="1"/>
          </p:cNvSpPr>
          <p:nvPr>
            <p:ph type="hdr"/>
          </p:nvPr>
        </p:nvSpPr>
        <p:spPr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3077" name="Marcador de posición de fecha 3076"/>
          <p:cNvSpPr>
            <a:spLocks noGrp="1"/>
          </p:cNvSpPr>
          <p:nvPr>
            <p:ph type="dt"/>
          </p:nvPr>
        </p:nvSpPr>
        <p:spPr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3078" name="Marcador de posición de pie de página 3077"/>
          <p:cNvSpPr>
            <a:spLocks noGrp="1"/>
          </p:cNvSpPr>
          <p:nvPr>
            <p:ph type="ftr"/>
          </p:nvPr>
        </p:nvSpPr>
        <p:spPr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lstStyle/>
          <a:p>
            <a:pPr lvl="0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3079" name="Marcador de posición de número de diapositiva 3078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‹Nº›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14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33793" name="Marcador de posición de imagen de diapositiva 33792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94" name="Marcador de posición de texto 33793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10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49153" name="Marcador de posición de imagen de diapositiva 49152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154" name="Marcador de posición de texto 49153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11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0177" name="Marcador de posición de imagen de diapositiva 50176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78" name="Marcador de posición de texto 5017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12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1201" name="Marcador de posición de imagen de diapositiva 51200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2" name="Marcador de posición de texto 51201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13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2225" name="Marcador de posición de imagen de diapositiva 52224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226" name="Marcador de posición de texto 5222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14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3249" name="Marcador de posición de imagen de diapositiva 53248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250" name="Marcador de posición de texto 5324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15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4273" name="Marcador de posición de imagen de diapositiva 54272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274" name="Marcador de posición de texto 54273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16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5297" name="Marcador de posición de imagen de diapositiva 55296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298" name="Marcador de posición de texto 5529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17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6321" name="Marcador de posición de imagen de diapositiva 56320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322" name="Marcador de posición de texto 56321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18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6321" name="Marcador de posición de imagen de diapositiva 56320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322" name="Marcador de posición de texto 56321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19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7345" name="Marcador de posición de imagen de diapositiva 57344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346" name="Marcador de posición de texto 5734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2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34817" name="Marcador de posición de imagen de diapositiva 34816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18" name="Marcador de posición de texto 3481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20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8369" name="Marcador de posición de imagen de diapositiva 58368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370" name="Marcador de posición de texto 5836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3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36865" name="Marcador de posición de imagen de diapositiva 36864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66" name="Marcador de posición de texto 3686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4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37889" name="Marcador de posición de imagen de diapositiva 37888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890" name="Marcador de posición de texto 3788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5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38913" name="Marcador de posición de imagen de diapositiva 38912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4" name="Marcador de posición de texto 38913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6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45057" name="Marcador de posición de imagen de diapositiva 45056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058" name="Marcador de posición de texto 45057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7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46081" name="Marcador de posición de imagen de diapositiva 46080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2" name="Marcador de posición de texto 46081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8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47105" name="Marcador de posición de imagen de diapositiva 47104"/>
          <p:cNvSpPr txBox="1"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6" name="Marcador de posición de texto 47105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número de diapositiva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lvl="0" algn="r" defTabSz="449580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s-ES" altLang="x-none" sz="1400" dirty="0" err="1">
                <a:solidFill>
                  <a:srgbClr val="000000"/>
                </a:solidFill>
                <a:latin typeface="Times New Roman" panose="02020603050405020304" pitchFamily="16" charset="0"/>
                <a:cs typeface="Lucida Sans Unicode" panose="020B0602030504020204" charset="0"/>
              </a:rPr>
              <a:t>9</a:t>
            </a:fld>
            <a:endParaRPr lang="es-ES" altLang="x-none" sz="1400" dirty="0" err="1">
              <a:solidFill>
                <a:srgbClr val="000000"/>
              </a:solidFill>
              <a:latin typeface="Times New Roman" panose="02020603050405020304" pitchFamily="16" charset="0"/>
              <a:ea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48129" name="Marcador de posición de imagen de diapositiva 48128"/>
          <p:cNvSpPr txBox="1"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0" name="Marcador de posición de texto 48129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/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238" y="1122363"/>
            <a:ext cx="9145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238" y="3602038"/>
            <a:ext cx="9145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19" y="1344613"/>
            <a:ext cx="2742406" cy="47831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344613"/>
            <a:ext cx="8068239" cy="47831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238" y="1122363"/>
            <a:ext cx="9145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238" y="3602038"/>
            <a:ext cx="9145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980" y="1709738"/>
            <a:ext cx="105172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980" y="4589463"/>
            <a:ext cx="105172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75116" cy="45227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04109" y="1604963"/>
            <a:ext cx="5375116" cy="45227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365125"/>
            <a:ext cx="10517243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919" y="1681163"/>
            <a:ext cx="515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919" y="2505075"/>
            <a:ext cx="5158593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3164" y="1681163"/>
            <a:ext cx="51839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3164" y="2505075"/>
            <a:ext cx="518399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19" y="273050"/>
            <a:ext cx="2742406" cy="5854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68239" cy="58547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980" y="1709738"/>
            <a:ext cx="1051724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980" y="4589463"/>
            <a:ext cx="105172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75116" cy="45227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04109" y="1604963"/>
            <a:ext cx="5375116" cy="45227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365125"/>
            <a:ext cx="10517243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919" y="1681163"/>
            <a:ext cx="515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919" y="2505075"/>
            <a:ext cx="5158593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3164" y="1681163"/>
            <a:ext cx="51839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3164" y="2505075"/>
            <a:ext cx="518399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919" y="457200"/>
            <a:ext cx="39328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998" y="987425"/>
            <a:ext cx="617316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919" y="2057400"/>
            <a:ext cx="39328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ítulo 1024"/>
          <p:cNvSpPr>
            <a:spLocks noGrp="1"/>
          </p:cNvSpPr>
          <p:nvPr>
            <p:ph type="title"/>
          </p:nvPr>
        </p:nvSpPr>
        <p:spPr>
          <a:xfrm>
            <a:off x="838200" y="1344613"/>
            <a:ext cx="10512425" cy="6873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/>
            <a:r>
              <a:rPr dirty="0"/>
              <a:t>Click to edit the title text format</a:t>
            </a:r>
          </a:p>
        </p:txBody>
      </p:sp>
      <p:sp>
        <p:nvSpPr>
          <p:cNvPr id="1026" name="Marcador de posición de texto 1025"/>
          <p:cNvSpPr>
            <a:spLocks noGrp="1"/>
          </p:cNvSpPr>
          <p:nvPr>
            <p:ph type="body" idx="1"/>
          </p:nvPr>
        </p:nvSpPr>
        <p:spPr>
          <a:xfrm>
            <a:off x="609600" y="1604963"/>
            <a:ext cx="10969625" cy="45227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28080" rIns="0" bIns="0" anchor="t" anchorCtr="0"/>
          <a:lstStyle/>
          <a:p>
            <a:pPr lvl="0"/>
            <a:r>
              <a:rPr dirty="0"/>
              <a:t>Click to edit the outline text format</a:t>
            </a:r>
          </a:p>
          <a:p>
            <a:pPr lvl="1"/>
            <a:r>
              <a:rPr dirty="0"/>
              <a:t>Second Outline Level</a:t>
            </a:r>
          </a:p>
          <a:p>
            <a:pPr lvl="2"/>
            <a:r>
              <a:rPr dirty="0"/>
              <a:t>Third Outline Level</a:t>
            </a:r>
          </a:p>
          <a:p>
            <a:pPr lvl="3"/>
            <a:r>
              <a:rPr dirty="0"/>
              <a:t>Fourth Outline Level</a:t>
            </a:r>
          </a:p>
          <a:p>
            <a:pPr lvl="4"/>
            <a:r>
              <a:rPr dirty="0"/>
              <a:t>Fifth Outline Level</a:t>
            </a:r>
          </a:p>
          <a:p>
            <a:pPr lvl="4"/>
            <a:r>
              <a:rPr dirty="0"/>
              <a:t>Sixth Outline Level</a:t>
            </a:r>
          </a:p>
          <a:p>
            <a:pPr lvl="4"/>
            <a:r>
              <a:rPr dirty="0"/>
              <a:t>Seventh Outline Level</a:t>
            </a:r>
          </a:p>
          <a:p>
            <a:pPr lvl="4"/>
            <a:r>
              <a:rPr dirty="0"/>
              <a:t>Eighth Outline Level</a:t>
            </a:r>
          </a:p>
          <a:p>
            <a:pPr lvl="4"/>
            <a:r>
              <a:rPr dirty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2pPr>
      <a:lvl3pPr marL="1143000" lvl="2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3pPr>
      <a:lvl4pPr marL="1600200" lvl="3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4pPr>
      <a:lvl5pPr marL="2057400" lvl="4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ítulo 2048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69625" cy="11414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/>
            <a:r>
              <a:rPr dirty="0"/>
              <a:t>Click to edit the title text format</a:t>
            </a:r>
          </a:p>
        </p:txBody>
      </p:sp>
      <p:sp>
        <p:nvSpPr>
          <p:cNvPr id="2050" name="Marcador de posición de texto 2049"/>
          <p:cNvSpPr>
            <a:spLocks noGrp="1"/>
          </p:cNvSpPr>
          <p:nvPr>
            <p:ph type="body" idx="1"/>
          </p:nvPr>
        </p:nvSpPr>
        <p:spPr>
          <a:xfrm>
            <a:off x="609600" y="1604963"/>
            <a:ext cx="10969625" cy="45227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28080" rIns="0" bIns="0" anchor="t" anchorCtr="0"/>
          <a:lstStyle/>
          <a:p>
            <a:pPr lvl="0"/>
            <a:r>
              <a:rPr dirty="0"/>
              <a:t>Click to edit the outline text format</a:t>
            </a:r>
          </a:p>
          <a:p>
            <a:pPr lvl="1"/>
            <a:r>
              <a:rPr dirty="0"/>
              <a:t>Second Outline Level</a:t>
            </a:r>
          </a:p>
          <a:p>
            <a:pPr lvl="2"/>
            <a:r>
              <a:rPr dirty="0"/>
              <a:t>Third Outline Level</a:t>
            </a:r>
          </a:p>
          <a:p>
            <a:pPr lvl="3"/>
            <a:r>
              <a:rPr dirty="0"/>
              <a:t>Fourth Outline Level</a:t>
            </a:r>
          </a:p>
          <a:p>
            <a:pPr lvl="4"/>
            <a:r>
              <a:rPr dirty="0"/>
              <a:t>Fifth Outline Level</a:t>
            </a:r>
          </a:p>
          <a:p>
            <a:pPr lvl="4"/>
            <a:r>
              <a:rPr dirty="0"/>
              <a:t>Sixth Outline Level</a:t>
            </a:r>
          </a:p>
          <a:p>
            <a:pPr lvl="4"/>
            <a:r>
              <a:rPr dirty="0"/>
              <a:t>Seventh Outline Level</a:t>
            </a:r>
          </a:p>
          <a:p>
            <a:pPr lvl="4"/>
            <a:r>
              <a:rPr dirty="0"/>
              <a:t>Eighth Outline Level</a:t>
            </a:r>
          </a:p>
          <a:p>
            <a:pPr lvl="4"/>
            <a:r>
              <a:rPr dirty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0" lvl="0" indent="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2pPr>
      <a:lvl3pPr marL="1143000" lvl="2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3pPr>
      <a:lvl4pPr marL="1600200" lvl="3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4pPr>
      <a:lvl5pPr marL="2057400" lvl="4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4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bodyStyle>
    <p:otherStyle>
      <a:lvl1pPr marL="0" lvl="0" indent="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2860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6pPr>
      <a:lvl7pPr marL="27432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7pPr>
      <a:lvl8pPr marL="32004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8pPr>
      <a:lvl9pPr marL="36576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Microsoft YaHei" panose="020B0503020204020204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ítulo 4096"/>
          <p:cNvSpPr>
            <a:spLocks noGrp="1"/>
          </p:cNvSpPr>
          <p:nvPr>
            <p:ph type="title"/>
          </p:nvPr>
        </p:nvSpPr>
        <p:spPr>
          <a:xfrm>
            <a:off x="1525270" y="818515"/>
            <a:ext cx="9144000" cy="2386013"/>
          </a:xfrm>
          <a:ln/>
        </p:spPr>
        <p:txBody>
          <a:bodyPr wrap="square" lIns="90000" tIns="45000" rIns="90000" bIns="45000" anchor="b" anchorCtr="0"/>
          <a:lstStyle/>
          <a:p>
            <a:pPr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6000" b="1" u="sng" dirty="0" err="1">
                <a:latin typeface="Calibri" panose="020F0502020204030204" charset="0"/>
                <a:cs typeface="Calibri" panose="020F0502020204030204" charset="0"/>
              </a:rPr>
              <a:t>Vanguardias Artísticas</a:t>
            </a:r>
            <a:br>
              <a:rPr lang="es-ES" altLang="x-none" sz="6000" b="1" u="sng" dirty="0" err="1">
                <a:latin typeface="Calibri" panose="020F0502020204030204" charset="0"/>
                <a:cs typeface="Calibri" panose="020F0502020204030204" charset="0"/>
              </a:rPr>
            </a:br>
            <a:r>
              <a:rPr lang="es-ES" altLang="x-none" sz="6000" b="1" u="sng" dirty="0" err="1">
                <a:latin typeface="Calibri" panose="020F0502020204030204" charset="0"/>
                <a:cs typeface="Calibri" panose="020F0502020204030204" charset="0"/>
              </a:rPr>
              <a:t> del siglo XX</a:t>
            </a:r>
            <a:endParaRPr lang="es-ES" altLang="x-none" sz="6000" b="1" u="sng" dirty="0" err="1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098" name="Marcador de posición de texto 4097"/>
          <p:cNvSpPr>
            <a:spLocks noGrp="1"/>
          </p:cNvSpPr>
          <p:nvPr>
            <p:ph type="body" idx="1"/>
          </p:nvPr>
        </p:nvSpPr>
        <p:spPr>
          <a:xfrm>
            <a:off x="1236028" y="3429000"/>
            <a:ext cx="9864725" cy="1654175"/>
          </a:xfrm>
          <a:ln/>
        </p:spPr>
        <p:txBody>
          <a:bodyPr wrap="square" lIns="90000" tIns="45000" rIns="90000" bIns="45000" anchor="t" anchorCtr="0"/>
          <a:lstStyle/>
          <a:p>
            <a:pPr marL="0" indent="0" algn="ctr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</a:tabLst>
            </a:pPr>
            <a:r>
              <a:rPr lang="es-ES" altLang="x-none" sz="3500" b="1" dirty="0" err="1">
                <a:latin typeface="Calibri" panose="020F0502020204030204" charset="0"/>
                <a:cs typeface="Calibri" panose="020F0502020204030204" charset="0"/>
              </a:rPr>
              <a:t>Fundamentos Artísticos (2º bachillerato de Artes)</a:t>
            </a:r>
          </a:p>
          <a:p>
            <a:pPr marL="0" indent="0" algn="ctr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</a:tabLst>
            </a:pPr>
            <a:endParaRPr lang="es-ES" altLang="x-none" sz="3500" dirty="0" err="1">
              <a:latin typeface="Arial" panose="020B0604020202020204" pitchFamily="34" charset="0"/>
              <a:cs typeface="Calibri" panose="020F0502020204030204" charset="0"/>
            </a:endParaRPr>
          </a:p>
          <a:p>
            <a:pPr marL="0" indent="0" algn="ctr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</a:tabLst>
            </a:pPr>
            <a:r>
              <a:rPr lang="es-ES" altLang="x-none" sz="2400" smtClean="0">
                <a:latin typeface="Calibri" panose="020F0502020204030204" charset="0"/>
                <a:cs typeface="Calibri" panose="020F0502020204030204" charset="0"/>
              </a:rPr>
              <a:t>M. </a:t>
            </a:r>
            <a:r>
              <a:rPr lang="es-ES" altLang="x-none" sz="2400" dirty="0" smtClean="0">
                <a:latin typeface="Calibri" panose="020F0502020204030204" charset="0"/>
                <a:cs typeface="Calibri" panose="020F0502020204030204" charset="0"/>
              </a:rPr>
              <a:t>Mercedes </a:t>
            </a:r>
            <a:r>
              <a:rPr lang="es-ES" altLang="x-none" sz="2400" dirty="0">
                <a:latin typeface="Calibri" panose="020F0502020204030204" charset="0"/>
                <a:cs typeface="Calibri" panose="020F0502020204030204" charset="0"/>
              </a:rPr>
              <a:t>Cazorla Rubio</a:t>
            </a:r>
          </a:p>
          <a:p>
            <a:pPr marL="0" indent="0" algn="ctr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</a:tabLst>
            </a:pPr>
            <a:r>
              <a:rPr lang="es-ES" altLang="x-none" sz="2400" dirty="0" err="1">
                <a:latin typeface="Calibri" panose="020F0502020204030204" charset="0"/>
                <a:cs typeface="Calibri" panose="020F0502020204030204" charset="0"/>
              </a:rPr>
              <a:t>IES Europa. Móstoles</a:t>
            </a:r>
          </a:p>
          <a:p>
            <a:pPr marL="0" indent="0" algn="ctr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</a:tabLst>
            </a:pPr>
            <a:endParaRPr lang="es-ES" altLang="x-none" sz="2400" dirty="0" err="1">
              <a:latin typeface="Arial" panose="020B0604020202020204" pitchFamily="34" charset="0"/>
              <a:cs typeface="Calibri" panose="020F0502020204030204" charset="0"/>
            </a:endParaRPr>
          </a:p>
          <a:p>
            <a:pPr marL="0" indent="0" algn="ctr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</a:tabLst>
            </a:pPr>
            <a:r>
              <a:rPr lang="es-ES" altLang="x-none" sz="2400" dirty="0" err="1">
                <a:latin typeface="Calibri" panose="020F0502020204030204" charset="0"/>
                <a:cs typeface="Calibri" panose="020F0502020204030204" charset="0"/>
              </a:rPr>
              <a:t>23 de Febrero de 2023</a:t>
            </a:r>
            <a:endParaRPr lang="es-ES" altLang="x-none" sz="2400" dirty="0" err="1">
              <a:latin typeface="Calibri" panose="020F0502020204030204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uadro de texto 19456"/>
          <p:cNvSpPr txBox="1"/>
          <p:nvPr/>
        </p:nvSpPr>
        <p:spPr>
          <a:xfrm>
            <a:off x="839470" y="863600"/>
            <a:ext cx="10515600" cy="6905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Descripción Visual. 1</a:t>
            </a:r>
            <a:endParaRPr lang="es-ES" altLang="x-none" sz="3600" b="1" u="sng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19458" name="Imagen 194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25" y="1655763"/>
            <a:ext cx="6983413" cy="4935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Cuadro de texto 19458"/>
          <p:cNvSpPr txBox="1"/>
          <p:nvPr/>
        </p:nvSpPr>
        <p:spPr>
          <a:xfrm>
            <a:off x="8136255" y="1729105"/>
            <a:ext cx="3671570" cy="30105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Presentación de</a:t>
            </a:r>
            <a:r>
              <a:rPr lang="es-ES" altLang="x-none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s-ES" altLang="x-none" sz="2400" b="1" u="sng" dirty="0" err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LearningLM, LML</a:t>
            </a: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Introducción del </a:t>
            </a: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título</a:t>
            </a: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de la propuesta</a:t>
            </a: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Selección del tipo de datos</a:t>
            </a: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con los que se va a trabajar: Textos o Imágenes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uadro de texto 20480"/>
          <p:cNvSpPr txBox="1"/>
          <p:nvPr/>
        </p:nvSpPr>
        <p:spPr>
          <a:xfrm>
            <a:off x="838835" y="953453"/>
            <a:ext cx="10515600" cy="690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Descripción Visual. 2</a:t>
            </a:r>
            <a:endParaRPr lang="es-ES" altLang="x-none" sz="3600" b="1" u="sng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20482" name="Imagen 204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38" y="2163763"/>
            <a:ext cx="5903912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Cuadro de texto 20482"/>
          <p:cNvSpPr txBox="1"/>
          <p:nvPr/>
        </p:nvSpPr>
        <p:spPr>
          <a:xfrm>
            <a:off x="6930390" y="1223645"/>
            <a:ext cx="4575175" cy="487172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1ª Fase de entrenamiento:</a:t>
            </a: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</a:rPr>
              <a:t>Creación de los diferentes grupos de clasificación de imágenes.</a:t>
            </a: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</a:rPr>
              <a:t>En este ejercicio se proponen </a:t>
            </a:r>
            <a:r>
              <a:rPr lang="es-ES" altLang="x-none" sz="2400" b="1" u="sng" dirty="0" err="1">
                <a:solidFill>
                  <a:srgbClr val="000000"/>
                </a:solidFill>
                <a:latin typeface="Calibri" panose="020F0502020204030204" charset="0"/>
              </a:rPr>
              <a:t>solo tres grupos de los diferentes movimientos de vanguardias artísticas.</a:t>
            </a: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</a:rPr>
              <a:t>Los estudiantes deben </a:t>
            </a:r>
            <a:r>
              <a:rPr lang="es-ES" altLang="x-none" sz="2400" b="1" u="sng" dirty="0" err="1">
                <a:solidFill>
                  <a:srgbClr val="000000"/>
                </a:solidFill>
                <a:latin typeface="Calibri" panose="020F0502020204030204" charset="0"/>
              </a:rPr>
              <a:t>buscar, seleccionar y subir cinco imágenes</a:t>
            </a: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</a:rPr>
              <a:t> en cada grupo de vanguardia. Las imágenes deben pertenecer a </a:t>
            </a:r>
            <a:r>
              <a:rPr lang="es-ES" altLang="x-none" sz="2400" b="1" u="sng" dirty="0" err="1">
                <a:solidFill>
                  <a:srgbClr val="000000"/>
                </a:solidFill>
                <a:latin typeface="Calibri" panose="020F0502020204030204" charset="0"/>
              </a:rPr>
              <a:t>autores diferentes.</a:t>
            </a: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dirty="0" err="1">
              <a:solidFill>
                <a:srgbClr val="000000"/>
              </a:solidFill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uadro de texto 21504"/>
          <p:cNvSpPr txBox="1"/>
          <p:nvPr/>
        </p:nvSpPr>
        <p:spPr>
          <a:xfrm>
            <a:off x="838200" y="1344613"/>
            <a:ext cx="10515600" cy="690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Descripción Visual. 3</a:t>
            </a:r>
            <a:endParaRPr lang="es-ES" altLang="x-none" sz="3600" b="1" u="sng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21506" name="Imagen 215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2160588"/>
            <a:ext cx="6213475" cy="439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Cuadro de texto 21506"/>
          <p:cNvSpPr txBox="1"/>
          <p:nvPr/>
        </p:nvSpPr>
        <p:spPr>
          <a:xfrm>
            <a:off x="8064500" y="2376805"/>
            <a:ext cx="4327525" cy="60007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 anchorCtr="0"/>
          <a:lstStyle/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</a:rPr>
              <a:t>Ésta es una imagen de cómo </a:t>
            </a: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</a:rPr>
              <a:t>aparecería</a:t>
            </a: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</a:rPr>
              <a:t>la tercera categoría de</a:t>
            </a: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</a:rPr>
              <a:t>imágenes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uadro de texto 22528"/>
          <p:cNvSpPr txBox="1"/>
          <p:nvPr/>
        </p:nvSpPr>
        <p:spPr>
          <a:xfrm>
            <a:off x="863600" y="936625"/>
            <a:ext cx="10515600" cy="6905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dirty="0" err="1">
                <a:solidFill>
                  <a:srgbClr val="000000"/>
                </a:solidFill>
                <a:latin typeface="Calibri" panose="020F0502020204030204" charset="0"/>
              </a:rPr>
              <a:t>Descripción Visual. 4</a:t>
            </a:r>
          </a:p>
        </p:txBody>
      </p:sp>
      <p:pic>
        <p:nvPicPr>
          <p:cNvPr id="22530" name="Imagen 225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3" y="1709738"/>
            <a:ext cx="6545262" cy="462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Cuadro de texto 22530"/>
          <p:cNvSpPr txBox="1"/>
          <p:nvPr/>
        </p:nvSpPr>
        <p:spPr>
          <a:xfrm>
            <a:off x="7548563" y="2678113"/>
            <a:ext cx="4114800" cy="13652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u="sng" dirty="0" err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2ª fase</a:t>
            </a:r>
            <a:r>
              <a:rPr lang="es-ES" altLang="x-none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en la que se deja al programa que “piense”, es decir, que obtenga patrones comunes de las imágenes de cada grupo o categoría creados previamente</a:t>
            </a:r>
            <a:r>
              <a:rPr lang="es-ES" altLang="x-none" sz="2400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uadro de texto 23552"/>
          <p:cNvSpPr txBox="1"/>
          <p:nvPr/>
        </p:nvSpPr>
        <p:spPr>
          <a:xfrm>
            <a:off x="785813" y="998220"/>
            <a:ext cx="10515600" cy="6905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dirty="0" err="1">
                <a:solidFill>
                  <a:srgbClr val="000000"/>
                </a:solidFill>
                <a:latin typeface="Calibri" panose="020F0502020204030204" charset="0"/>
              </a:rPr>
              <a:t>Descripción Visual. 5</a:t>
            </a:r>
          </a:p>
        </p:txBody>
      </p:sp>
      <p:pic>
        <p:nvPicPr>
          <p:cNvPr id="23554" name="Imagen 235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63" y="1728788"/>
            <a:ext cx="6137275" cy="433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Cuadro de texto 23554"/>
          <p:cNvSpPr txBox="1"/>
          <p:nvPr/>
        </p:nvSpPr>
        <p:spPr>
          <a:xfrm>
            <a:off x="7272338" y="1944688"/>
            <a:ext cx="4679950" cy="23844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3ª fase de prueba</a:t>
            </a:r>
            <a:endParaRPr lang="es-ES" altLang="x-none" sz="2400" b="1" u="sng" dirty="0" err="1">
              <a:solidFill>
                <a:schemeClr val="accent1">
                  <a:lumMod val="50000"/>
                </a:schemeClr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sym typeface="+mn-ea"/>
              </a:rPr>
              <a:t>Comprobación con otras imágenes de diferentes movimientos de vanguardia.</a:t>
            </a: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Análisis de los resultados y  explicaciones</a:t>
            </a: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sym typeface="+mn-ea"/>
              </a:rPr>
              <a:t> sobre las conclusiones a las que</a:t>
            </a: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sym typeface="+mn-ea"/>
              </a:rPr>
              <a:t>ha llegado LML. </a:t>
            </a: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uadro de texto 24576"/>
          <p:cNvSpPr txBox="1"/>
          <p:nvPr/>
        </p:nvSpPr>
        <p:spPr>
          <a:xfrm>
            <a:off x="792163" y="863600"/>
            <a:ext cx="10515600" cy="6905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defTabSz="449580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dirty="0" err="1">
                <a:solidFill>
                  <a:srgbClr val="000000"/>
                </a:solidFill>
                <a:latin typeface="Calibri" panose="020F0502020204030204" charset="0"/>
              </a:rPr>
              <a:t>Descripción Visual. 6</a:t>
            </a:r>
          </a:p>
        </p:txBody>
      </p:sp>
      <p:pic>
        <p:nvPicPr>
          <p:cNvPr id="24578" name="Imagen 245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3" y="1554163"/>
            <a:ext cx="6745287" cy="480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Cuadro de texto 24578"/>
          <p:cNvSpPr txBox="1"/>
          <p:nvPr/>
        </p:nvSpPr>
        <p:spPr>
          <a:xfrm>
            <a:off x="7704138" y="2146300"/>
            <a:ext cx="3816350" cy="28940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3ª fase de prueba</a:t>
            </a:r>
            <a:endParaRPr lang="es-ES" altLang="x-none" sz="2400" b="1" u="sng" dirty="0" err="1">
              <a:solidFill>
                <a:schemeClr val="accent1">
                  <a:lumMod val="50000"/>
                </a:schemeClr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</a:endParaRPr>
          </a:p>
          <a:p>
            <a:pPr defTabSz="449580"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2400" b="1" dirty="0" smtClean="0">
                <a:solidFill>
                  <a:srgbClr val="000000"/>
                </a:solidFill>
                <a:latin typeface="Calibri" panose="020F0502020204030204" charset="0"/>
                <a:sym typeface="+mn-ea"/>
              </a:rPr>
              <a:t>Similar a la diapositiva anterior, pero con otra imagen.</a:t>
            </a:r>
            <a:endParaRPr lang="es-ES" altLang="x-none" b="1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uadro de texto 25600"/>
          <p:cNvSpPr txBox="1"/>
          <p:nvPr/>
        </p:nvSpPr>
        <p:spPr>
          <a:xfrm>
            <a:off x="838200" y="1344613"/>
            <a:ext cx="10515600" cy="690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Reflexión y capacidad crítica</a:t>
            </a:r>
            <a:endParaRPr lang="es-ES" altLang="x-none" sz="3600" b="1" u="sng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25602" name="Cuadro de texto 25601"/>
          <p:cNvSpPr txBox="1"/>
          <p:nvPr/>
        </p:nvSpPr>
        <p:spPr>
          <a:xfrm>
            <a:off x="528320" y="2211705"/>
            <a:ext cx="11389995" cy="36226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Considerar los siguientes </a:t>
            </a:r>
            <a:r>
              <a:rPr lang="es-ES" altLang="x-none" sz="2000" b="1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elementos visuales </a:t>
            </a: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en la creación de una obra de arte:</a:t>
            </a:r>
          </a:p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_ </a:t>
            </a:r>
            <a:r>
              <a:rPr lang="es-ES" altLang="x-none" sz="20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COLOR: </a:t>
            </a:r>
            <a:r>
              <a:rPr lang="es-ES" altLang="x-none" sz="2000" b="1" u="sng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tonos dominantes y tónicos, armonía y contraste, expresividad del color</a:t>
            </a:r>
            <a:endParaRPr lang="es-ES" altLang="x-none" sz="2000" b="1" u="sng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_ </a:t>
            </a:r>
            <a:r>
              <a:rPr lang="es-ES" altLang="x-none" sz="20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TEXTURAS:</a:t>
            </a: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longitud </a:t>
            </a:r>
            <a:r>
              <a:rPr lang="es-ES" altLang="x-none" sz="2000" b="1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y ritmo de </a:t>
            </a: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pinceladas</a:t>
            </a:r>
            <a:r>
              <a:rPr lang="es-ES" altLang="x-none" sz="2000" b="1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, cantidad de material, </a:t>
            </a: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esgrafiados, veladuras,..</a:t>
            </a:r>
          </a:p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_  </a:t>
            </a:r>
            <a:r>
              <a:rPr lang="es-ES" altLang="x-none" sz="20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MATERIALES:</a:t>
            </a: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óleo, acrílico, periódicos, papeles pintados, objetos reales,...</a:t>
            </a:r>
          </a:p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_ </a:t>
            </a:r>
            <a:r>
              <a:rPr lang="es-ES" altLang="x-none" sz="20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CONTRASTE:</a:t>
            </a:r>
            <a:r>
              <a:rPr lang="es-ES" altLang="x-none" sz="2000" b="1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fuertes, suaves, difusos</a:t>
            </a:r>
            <a:endParaRPr lang="es-ES" altLang="x-none" sz="2000" b="1" dirty="0" err="1">
              <a:solidFill>
                <a:schemeClr val="accent1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_</a:t>
            </a:r>
            <a:r>
              <a:rPr lang="es-ES" altLang="x-none" sz="2000" b="1" u="sng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s-ES" altLang="x-none" sz="20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MORFOLOGÍAS</a:t>
            </a:r>
            <a:r>
              <a:rPr lang="es-ES" altLang="x-none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orgánicas, geométricas, regulares, irregulares, simétricas, armónicas, agresivas,....</a:t>
            </a:r>
          </a:p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¿Qué elementos plásticos han tenido en cuenta a la hora de seleccionar las imágenes a subir en una categoría?</a:t>
            </a:r>
          </a:p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¿Qué elementos plásticos ha tenido en cuenta LML para catalogar una imagen en una categoría?</a:t>
            </a:r>
          </a:p>
          <a:p>
            <a:pPr marL="11620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</a:rPr>
              <a:t>¿Qué aspectos emocionales crees que poseen las obras analizadas que LML no haya podido tener en cuenta a la hora de categorizarlas?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uadro de texto 26624"/>
          <p:cNvSpPr txBox="1"/>
          <p:nvPr/>
        </p:nvSpPr>
        <p:spPr>
          <a:xfrm>
            <a:off x="786130" y="908368"/>
            <a:ext cx="10515600" cy="690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Criterios de evaluación</a:t>
            </a:r>
            <a:endParaRPr lang="es-ES" altLang="x-none" sz="3600" b="1" u="sng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26626" name="Cuadro de texto 26625"/>
          <p:cNvSpPr txBox="1"/>
          <p:nvPr/>
        </p:nvSpPr>
        <p:spPr>
          <a:xfrm>
            <a:off x="426085" y="1718945"/>
            <a:ext cx="11620500" cy="44126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3.1. Identificar los elementos constituyentes de manifestaciones artísticas, de diversos periodos y estilos, reconociendo las claves de sus lenguajes y justificando su relación con la época, artista o movimiento correspondiente.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3.2. Analizar formal, funcional e históricamente, con criterio, diferentes manifestaciones artísticas, haciendo uso de la terminología específica asociada a sus lenguajes.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4.1. Analizar producciones artísticas de diversos estilos y épocas y realizadas en distintos medios y soportes, relacionándolas con su situación social, geográfica e histórica de creación y explicando las posibles relaciones con obras de otras épocas y culturas.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4.2. Compartir las conclusiones de investigaciones sobre obras artísticas de diversos estilos y épocas y las relaciones con su situación, usando los medios analógicos y digitales más adecuados.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5.1. Explicar las diferentes posibilidades expresivas del arte y su poder de transmisión de ideas, conceptos, sentimientos y emociones, a partir de obras de artistas de distintas épocas y estilos, analizando las distintas interpretaciones que se han dado de ellas.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5.2. Analizar producciones artísticas de diversos periodos y estilos, vinculándolas creativamente con experiencias vitales propias y ajenas y valorándolas como herramientas potenciadoras de la creatividad, la imaginación, la autoestima y el crecimiento personal.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6.1. Interpretar creaciones artísticas de distintos periodos y estilos, analizando su forma, su significado y su contexto de creación e incorporando las ideas, onocimientos, emociones y sentimientos propios.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6.2. Comparar las interpretaciones que se han dado de diversas manifestaciones artísticas, analizando los diferentes puntos de vista y proponiendo una valoración personal.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u="sng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7.1. Plantear proyectos artísticos, seleccionando los estilos, técnicas y lenguajes más adecuados de diversas disciplinas, y organizando y distribuyendo las tareas de manera razonada.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u="sng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7.2. </a:t>
            </a:r>
            <a:r>
              <a:rPr lang="es-ES" altLang="x-none" sz="1400" b="1" u="sng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Llevar a cabo con creatividad proyectos artísticos, materializando las ideas y objetivos planteados, aplicando los aprendizajes adquiridos, asumiendo los papeles asignados y 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400" b="1" u="sng" dirty="0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respetando, en su caso, las aportaciones de los demás.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uadro de texto 26624"/>
          <p:cNvSpPr txBox="1"/>
          <p:nvPr/>
        </p:nvSpPr>
        <p:spPr>
          <a:xfrm>
            <a:off x="786130" y="908368"/>
            <a:ext cx="10515600" cy="690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Criterios de </a:t>
            </a:r>
            <a:r>
              <a:rPr lang="es-ES" altLang="x-none" sz="3600" b="1" u="sng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calificación</a:t>
            </a:r>
            <a:endParaRPr lang="es-ES" altLang="x-none" sz="3600" b="1" u="sng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26626" name="Cuadro de texto 26625"/>
          <p:cNvSpPr txBox="1"/>
          <p:nvPr/>
        </p:nvSpPr>
        <p:spPr>
          <a:xfrm>
            <a:off x="518645" y="1698892"/>
            <a:ext cx="11209368" cy="44126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b="1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Adecuación en la selección de las imágenes aportadas a cada categoría. Explicar las razones por las que se han seleccionado. Los alumnos deben conseguir que las cinco imágenes representen una variedad de obras del mismo movimiento de vanguardia (25%)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endParaRPr lang="es-ES" altLang="x-none" b="1" dirty="0" smtClean="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34099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b="1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Análisis razonado de los resultados (porcentajes) que ofrece la IA, considerando los elementos visuales que se exponen en  la dispositiva 16, tales como color, textura, morfología,….</a:t>
            </a:r>
            <a:r>
              <a:rPr lang="es-ES" altLang="x-none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(25%)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endParaRPr lang="es-ES" altLang="x-none" b="1" dirty="0" smtClean="0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endParaRPr lang="es-ES" altLang="x-none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marL="457200" indent="-34099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b="1" dirty="0" smtClean="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Conclusiones a las que han llegado, buscando justificar por qué LML considera cada imagen de una categoría, y qué aspectos perciben que LML no ha considerado en su análisis </a:t>
            </a:r>
            <a:r>
              <a:rPr lang="es-ES" altLang="x-none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(25%)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endParaRPr lang="es-ES" altLang="x-none" b="1" dirty="0" smtClean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endParaRPr lang="es-ES" altLang="x-none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  <a:p>
            <a:pPr marL="457200" indent="-34099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b="1" dirty="0" smtClean="0"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Expresión oral y escrita empleando un ritmo, cadencia y vocabulario adecuado a los temas tratados </a:t>
            </a:r>
            <a:r>
              <a:rPr lang="es-ES" altLang="x-none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(25%)</a:t>
            </a:r>
          </a:p>
          <a:p>
            <a:pPr marL="457200" indent="-340995" defTabSz="4495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endParaRPr lang="es-ES" altLang="x-none" sz="12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87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uadro de texto 27648"/>
          <p:cNvSpPr txBox="1"/>
          <p:nvPr/>
        </p:nvSpPr>
        <p:spPr>
          <a:xfrm>
            <a:off x="838835" y="1042988"/>
            <a:ext cx="10515600" cy="690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Materiales y licencia</a:t>
            </a:r>
            <a:endParaRPr lang="es-ES" altLang="x-none" sz="3600" b="1" u="sng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27650" name="Cuadro de texto 27649"/>
          <p:cNvSpPr txBox="1"/>
          <p:nvPr/>
        </p:nvSpPr>
        <p:spPr>
          <a:xfrm>
            <a:off x="371475" y="2211705"/>
            <a:ext cx="11396345" cy="36226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marL="116205" defTabSz="449580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4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AULA VIRTUAL DE </a:t>
            </a:r>
            <a:r>
              <a:rPr lang="es-ES" altLang="x-none" sz="2400" b="1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NUESTRO </a:t>
            </a:r>
            <a:r>
              <a:rPr lang="es-ES" altLang="x-none" sz="24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INSTITUTO. </a:t>
            </a: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MATERIA: FUNDAMENTOS DEL ARTE II</a:t>
            </a:r>
          </a:p>
          <a:p>
            <a:pPr marL="116205" defTabSz="449580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https://aulavirtual33.educa.madrid.org/ies.europa.mostoles/course/view.php?id=404</a:t>
            </a:r>
          </a:p>
          <a:p>
            <a:pPr marL="116205" defTabSz="449580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Licencia de uso de la ficha y de los materiales propios de la actividad (preferentemente Creative Commons</a:t>
            </a:r>
          </a:p>
          <a:p>
            <a:pPr marL="116205" defTabSz="449580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Attribution-ShareAlike)</a:t>
            </a: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ítulo 5120"/>
          <p:cNvSpPr>
            <a:spLocks noGrp="1"/>
          </p:cNvSpPr>
          <p:nvPr>
            <p:ph type="title"/>
          </p:nvPr>
        </p:nvSpPr>
        <p:spPr>
          <a:xfrm>
            <a:off x="838835" y="818515"/>
            <a:ext cx="10515600" cy="930275"/>
          </a:xfrm>
          <a:ln/>
        </p:spPr>
        <p:txBody>
          <a:bodyPr wrap="square" lIns="0" tIns="60480" rIns="0" bIns="0" anchor="ctr" anchorCtr="0"/>
          <a:lstStyle/>
          <a:p>
            <a:pPr algn="l" defTabSz="449580">
              <a:lnSpc>
                <a:spcPct val="92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b="1" u="sng" dirty="0" err="1">
                <a:latin typeface="Calibri" panose="020F0502020204030204" charset="0"/>
                <a:cs typeface="Calibri" panose="020F0502020204030204" charset="0"/>
              </a:rPr>
              <a:t>Objetivos</a:t>
            </a:r>
            <a:endParaRPr lang="es-ES" altLang="x-none" b="1" u="sng" dirty="0" err="1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5122" name="Marcador de posición de texto 5121"/>
          <p:cNvSpPr>
            <a:spLocks noGrp="1"/>
          </p:cNvSpPr>
          <p:nvPr>
            <p:ph type="body" idx="1"/>
          </p:nvPr>
        </p:nvSpPr>
        <p:spPr>
          <a:xfrm>
            <a:off x="471170" y="1808480"/>
            <a:ext cx="11209020" cy="4003040"/>
          </a:xfrm>
          <a:ln/>
        </p:spPr>
        <p:txBody>
          <a:bodyPr wrap="square" lIns="0" tIns="0" rIns="0" bIns="0" anchor="t" anchorCtr="0"/>
          <a:lstStyle/>
          <a:p>
            <a:pPr marL="0" indent="0" defTabSz="449580">
              <a:lnSpc>
                <a:spcPct val="102000"/>
              </a:lnSpc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ES" altLang="x-none" sz="20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La materia Fundamentos Artísticos se imparte en segundo de bachillerato, momento en el que el alumno posee unos mayores conocimientos y capacidad a la hora de observar, analizar y comprender una obra de arte en su momento y situación histórica que la rodea. A través de la materia Fundamentos Artísticos, el alumnado analizará diferentes obras de diversas disciplinas artísticas, con variadas formas y técnicas, para ubicarlas cronológicamente, identificándolas, vinculando ese estudio a la idea de creación artística.</a:t>
            </a:r>
          </a:p>
          <a:p>
            <a:pPr marL="0" indent="0" defTabSz="449580">
              <a:lnSpc>
                <a:spcPct val="102000"/>
              </a:lnSpc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ES" altLang="x-none" sz="20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Los objetivos que se pretenden conseguir es capacitar a los alumnos para construir un discurso argumentado e interpretar las creaciones artísticas, enriqueciendo sus propios recursos y ampliando su bagaje cultural, lo que les permite desarrollar una conciencia sensible hacia el patrimonio cultural y artístico. El análisis comparado de obras presentes y pasadas, permitirá realizar conexiones creativas entre movimientos, para poder apreciar las producciones artísticas contemporáneas con una visión menos compartimentada del arte. Ese enriquecimiento va ligado a la comprensión de los procesos de creación y producción artística.</a:t>
            </a:r>
          </a:p>
          <a:p>
            <a:pPr marL="0" indent="0" defTabSz="449580">
              <a:lnSpc>
                <a:spcPct val="102000"/>
              </a:lnSpc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endParaRPr lang="es-ES" altLang="x-none" sz="2000" b="1" u="sng" dirty="0" err="1">
              <a:solidFill>
                <a:schemeClr val="accent1">
                  <a:lumMod val="5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uadro de texto 28672"/>
          <p:cNvSpPr txBox="1"/>
          <p:nvPr/>
        </p:nvSpPr>
        <p:spPr>
          <a:xfrm>
            <a:off x="838200" y="1344613"/>
            <a:ext cx="10515600" cy="690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Listado de recursos</a:t>
            </a:r>
            <a:endParaRPr lang="es-ES" altLang="x-none" sz="3600" b="1" u="sng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28674" name="Cuadro de texto 28673"/>
          <p:cNvSpPr txBox="1"/>
          <p:nvPr/>
        </p:nvSpPr>
        <p:spPr>
          <a:xfrm>
            <a:off x="471805" y="2211705"/>
            <a:ext cx="11250295" cy="36226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marL="459105" indent="-342900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45000"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Diferentes webs de la red relacionadas con la materia para consultar y obtener información e imágenes. Ejemplos:</a:t>
            </a:r>
          </a:p>
          <a:p>
            <a:pPr marL="116205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1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    https://historia-arte.com/                                                           https://www.artehistoria.com/es https://es.wikipedia.org/wiki/Wikipedia:Portada                      https://www.museothyssen.org/ </a:t>
            </a:r>
            <a:r>
              <a:rPr lang="es-ES" altLang="x-none" sz="1800" b="1" dirty="0" err="1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                       https://www.moma.org/visit/?locale=es                                     https://www.louvre.fr/es</a:t>
            </a:r>
          </a:p>
          <a:p>
            <a:pPr marL="459105" indent="-342900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Apuntes del profesor</a:t>
            </a:r>
          </a:p>
          <a:p>
            <a:pPr marL="459105" indent="-342900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Libros de consulta de la biblioteca</a:t>
            </a:r>
          </a:p>
          <a:p>
            <a:pPr marL="459105" indent="-342900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4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Carpetas de imágenes situadas en el Aula Virtual de la materia</a:t>
            </a:r>
          </a:p>
          <a:p>
            <a:pPr marL="457200" indent="-340995" defTabSz="44958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endParaRPr lang="es-ES" altLang="x-none" sz="2400" b="1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ítulo 7168"/>
          <p:cNvSpPr>
            <a:spLocks noGrp="1"/>
          </p:cNvSpPr>
          <p:nvPr>
            <p:ph type="title"/>
          </p:nvPr>
        </p:nvSpPr>
        <p:spPr>
          <a:xfrm>
            <a:off x="360363" y="855663"/>
            <a:ext cx="9144000" cy="800100"/>
          </a:xfrm>
          <a:ln/>
        </p:spPr>
        <p:txBody>
          <a:bodyPr wrap="square" lIns="90000" tIns="45000" rIns="90000" bIns="45000" anchor="b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b="1" u="sng" dirty="0" err="1">
                <a:latin typeface="Calibri" panose="020F0502020204030204" charset="0"/>
                <a:cs typeface="Calibri" panose="020F0502020204030204" charset="0"/>
              </a:rPr>
              <a:t>Contextualización</a:t>
            </a:r>
            <a:endParaRPr lang="es-ES" altLang="x-none" b="1" u="sng" dirty="0" err="1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7170" name="Marcador de posición de texto 7169"/>
          <p:cNvSpPr>
            <a:spLocks noGrp="1"/>
          </p:cNvSpPr>
          <p:nvPr>
            <p:ph type="body" idx="1"/>
          </p:nvPr>
        </p:nvSpPr>
        <p:spPr>
          <a:xfrm>
            <a:off x="650875" y="2124075"/>
            <a:ext cx="10662285" cy="3531870"/>
          </a:xfrm>
          <a:ln/>
        </p:spPr>
        <p:txBody>
          <a:bodyPr wrap="square" lIns="90000" tIns="45000" rIns="90000" bIns="45000" anchor="t" anchorCtr="0"/>
          <a:lstStyle/>
          <a:p>
            <a:pPr marL="0" indent="0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dirty="0" err="1">
                <a:latin typeface="Calibri" panose="020F0502020204030204" charset="0"/>
                <a:sym typeface="+mn-ea"/>
              </a:rPr>
              <a:t>La materia de Fundamentos Artísticos gira en torno a los siguientes ejes principales:</a:t>
            </a:r>
            <a:endParaRPr lang="es-ES" altLang="x-none" sz="2400" b="1" dirty="0" err="1">
              <a:latin typeface="Calibri" panose="020F0502020204030204" charset="0"/>
            </a:endParaRPr>
          </a:p>
          <a:p>
            <a:pPr marL="0" indent="0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dirty="0" err="1">
                <a:latin typeface="Calibri" panose="020F0502020204030204" charset="0"/>
                <a:sym typeface="+mn-ea"/>
              </a:rPr>
              <a:t>– </a:t>
            </a:r>
            <a:r>
              <a:rPr lang="es-ES" altLang="x-none" sz="2400" b="1" dirty="0" err="1">
                <a:solidFill>
                  <a:srgbClr val="231F20"/>
                </a:solidFill>
                <a:latin typeface="Calibri" panose="020F0502020204030204" charset="0"/>
                <a:sym typeface="+mn-ea"/>
              </a:rPr>
              <a:t>El análisis de producciones artísticas a lo largo de la historia, y </a:t>
            </a: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la interpretación de las claves y códigos propios de la época o corriente estética en el que han sido creadas. </a:t>
            </a:r>
            <a:endParaRPr lang="es-ES" altLang="x-none" sz="2400" b="1" dirty="0" err="1">
              <a:latin typeface="Calibri" panose="020F0502020204030204" charset="0"/>
            </a:endParaRPr>
          </a:p>
          <a:p>
            <a:pPr marL="0" indent="0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dirty="0" err="1">
                <a:latin typeface="Calibri" panose="020F0502020204030204" charset="0"/>
                <a:sym typeface="+mn-ea"/>
              </a:rPr>
              <a:t>– </a:t>
            </a:r>
            <a:r>
              <a:rPr lang="es-ES" altLang="x-none" sz="2400" b="1" dirty="0" err="1">
                <a:solidFill>
                  <a:srgbClr val="231F20"/>
                </a:solidFill>
                <a:latin typeface="Calibri" panose="020F0502020204030204" charset="0"/>
                <a:sym typeface="+mn-ea"/>
              </a:rPr>
              <a:t>El conocimiento de las </a:t>
            </a: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metodologías, herramientas y procedimientos de búsqueda, registro y presentación de información, </a:t>
            </a:r>
            <a:r>
              <a:rPr lang="es-ES" altLang="x-none" sz="2400" b="1" dirty="0" err="1">
                <a:latin typeface="Calibri" panose="020F0502020204030204" charset="0"/>
                <a:sym typeface="+mn-ea"/>
              </a:rPr>
              <a:t>privilegiando el uso de recursos digitales. </a:t>
            </a:r>
            <a:endParaRPr lang="es-ES" altLang="x-none" sz="2400" b="1" dirty="0" err="1">
              <a:latin typeface="Calibri" panose="020F0502020204030204" charset="0"/>
            </a:endParaRPr>
          </a:p>
          <a:p>
            <a:pPr marL="0" indent="0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dirty="0" err="1">
                <a:latin typeface="Calibri" panose="020F0502020204030204" charset="0"/>
                <a:sym typeface="+mn-ea"/>
              </a:rPr>
              <a:t>– </a:t>
            </a:r>
            <a:r>
              <a:rPr lang="es-ES" altLang="x-none" sz="2400" b="1" dirty="0" err="1">
                <a:solidFill>
                  <a:srgbClr val="231F20"/>
                </a:solidFill>
                <a:latin typeface="Calibri" panose="020F0502020204030204" charset="0"/>
                <a:sym typeface="+mn-ea"/>
              </a:rPr>
              <a:t>La</a:t>
            </a: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 adquisición de conciencia y de respeto hacia el patrimonio artístico y cultural</a:t>
            </a:r>
            <a:r>
              <a:rPr lang="es-ES" altLang="x-none" sz="2400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sym typeface="+mn-ea"/>
              </a:rPr>
              <a:t>. </a:t>
            </a:r>
          </a:p>
          <a:p>
            <a:pPr marL="0" indent="0" algn="l" defTabSz="44958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endParaRPr lang="es-ES" altLang="x-none" sz="2400" dirty="0" err="1">
              <a:latin typeface="Calibri" panose="020F0502020204030204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8192"/>
          <p:cNvSpPr>
            <a:spLocks noGrp="1"/>
          </p:cNvSpPr>
          <p:nvPr>
            <p:ph type="title"/>
          </p:nvPr>
        </p:nvSpPr>
        <p:spPr>
          <a:xfrm>
            <a:off x="380905" y="638566"/>
            <a:ext cx="9144000" cy="800100"/>
          </a:xfrm>
          <a:ln/>
        </p:spPr>
        <p:txBody>
          <a:bodyPr wrap="square" lIns="90000" tIns="45000" rIns="90000" bIns="45000" anchor="b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b="1" u="sng" dirty="0" err="1">
                <a:latin typeface="Calibri" panose="020F0502020204030204" charset="0"/>
                <a:cs typeface="Calibri" panose="020F0502020204030204" charset="0"/>
              </a:rPr>
              <a:t>Competencias</a:t>
            </a:r>
            <a:endParaRPr lang="es-ES" altLang="x-none" b="1" u="sng" dirty="0" err="1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8194" name="Marcador de posición de texto 8193"/>
          <p:cNvSpPr>
            <a:spLocks noGrp="1"/>
          </p:cNvSpPr>
          <p:nvPr>
            <p:ph type="body" idx="1"/>
          </p:nvPr>
        </p:nvSpPr>
        <p:spPr>
          <a:xfrm>
            <a:off x="155870" y="1583713"/>
            <a:ext cx="11747500" cy="4532312"/>
          </a:xfrm>
          <a:ln/>
        </p:spPr>
        <p:txBody>
          <a:bodyPr wrap="square" lIns="0" tIns="28080" rIns="0" bIns="0" anchor="t" anchorCtr="0"/>
          <a:lstStyle/>
          <a:p>
            <a:pPr indent="-340995" defTabSz="449580"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 smtClean="0">
                <a:latin typeface="Calibri" panose="020F0502020204030204" charset="0"/>
              </a:rPr>
              <a:t>La actividad implica el desarrollo de todas las competencias del bachillerato. </a:t>
            </a:r>
            <a:r>
              <a:rPr lang="es-ES" altLang="x-none" sz="18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Aparecen subrayadas y presentadas en otro color las competencias que estarían mas implicadas en esta actividad: </a:t>
            </a:r>
            <a:endParaRPr lang="es-ES" altLang="x-none" sz="1800" b="1" dirty="0" err="1">
              <a:latin typeface="Calibri" panose="020F0502020204030204" charset="0"/>
            </a:endParaRPr>
          </a:p>
          <a:p>
            <a:pPr indent="-340995" defTabSz="449580">
              <a:spcBef>
                <a:spcPts val="500"/>
              </a:spcBef>
              <a:spcAft>
                <a:spcPts val="5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>
                <a:latin typeface="Calibri" panose="020F0502020204030204" charset="0"/>
              </a:rPr>
              <a:t>                                </a:t>
            </a:r>
            <a:r>
              <a:rPr lang="es-ES" altLang="x-none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</a:t>
            </a:r>
            <a:r>
              <a:rPr lang="es-ES" altLang="x-none" sz="18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</a:t>
            </a:r>
            <a:r>
              <a:rPr lang="es-ES" altLang="x-none" sz="1800" b="1" u="sng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- CCL: competencia en comunicación </a:t>
            </a:r>
            <a:r>
              <a:rPr lang="es-ES" altLang="x-none" sz="1800" b="1" u="sng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lingüística:</a:t>
            </a:r>
            <a:r>
              <a:rPr lang="es-ES" altLang="x-none" sz="1800" b="1" u="sng" dirty="0" smtClean="0">
                <a:ln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 tanto </a:t>
            </a:r>
            <a:r>
              <a:rPr lang="es-ES" altLang="x-none" sz="1800" b="1" u="sng" dirty="0">
                <a:ln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oral como escrita, en el análisis y exposición de los argumentos y conclusiones a los que han llegado los </a:t>
            </a:r>
            <a:r>
              <a:rPr lang="es-ES" altLang="x-none" sz="1800" b="1" u="sng" dirty="0" smtClean="0">
                <a:ln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</a:rPr>
              <a:t>estudiantes.</a:t>
            </a:r>
            <a:endParaRPr lang="es-ES" altLang="x-none" sz="1800" b="1" dirty="0">
              <a:latin typeface="Calibri" panose="020F0502020204030204" charset="0"/>
            </a:endParaRPr>
          </a:p>
          <a:p>
            <a:pPr indent="-340995" defTabSz="449580">
              <a:spcBef>
                <a:spcPts val="500"/>
              </a:spcBef>
              <a:spcAft>
                <a:spcPts val="5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 err="1">
                <a:latin typeface="Calibri" panose="020F0502020204030204" charset="0"/>
              </a:rPr>
              <a:t>                                  - CP: competencia plurilingüe. </a:t>
            </a:r>
          </a:p>
          <a:p>
            <a:pPr indent="-340995" defTabSz="449580">
              <a:spcBef>
                <a:spcPts val="500"/>
              </a:spcBef>
              <a:spcAft>
                <a:spcPts val="5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 err="1">
                <a:latin typeface="Calibri" panose="020F0502020204030204" charset="0"/>
              </a:rPr>
              <a:t>                                  - STEM: competencia matemática y competencia en ciencia, tecnología e ingeniería. </a:t>
            </a:r>
          </a:p>
          <a:p>
            <a:pPr indent="-340995" defTabSz="449580">
              <a:spcBef>
                <a:spcPts val="500"/>
              </a:spcBef>
              <a:spcAft>
                <a:spcPts val="5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>
                <a:latin typeface="Calibri" panose="020F0502020204030204" charset="0"/>
              </a:rPr>
              <a:t>                                </a:t>
            </a:r>
            <a:r>
              <a:rPr lang="es-ES" altLang="x-none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</a:t>
            </a:r>
            <a:r>
              <a:rPr lang="es-ES" altLang="x-none" sz="18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- CD: competencia </a:t>
            </a:r>
            <a:r>
              <a:rPr lang="es-ES" altLang="x-none" sz="18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digital: </a:t>
            </a:r>
            <a:r>
              <a:rPr lang="es-ES" altLang="x-none" sz="1800" b="1" u="sng" dirty="0" smtClean="0">
                <a:solidFill>
                  <a:schemeClr val="tx1"/>
                </a:solidFill>
                <a:latin typeface="Calibri" panose="020F0502020204030204" charset="0"/>
              </a:rPr>
              <a:t>conocimiento </a:t>
            </a:r>
            <a:r>
              <a:rPr lang="es-ES" altLang="x-none" sz="1800" b="1" u="sng" dirty="0">
                <a:solidFill>
                  <a:schemeClr val="tx1"/>
                </a:solidFill>
                <a:latin typeface="Calibri" panose="020F0502020204030204" charset="0"/>
              </a:rPr>
              <a:t>y uso de IA y de diferentes medios y soportes digitales para la recopilación y selección de </a:t>
            </a:r>
            <a:r>
              <a:rPr lang="es-ES" altLang="x-none" sz="1800" b="1" u="sng" dirty="0" smtClean="0">
                <a:solidFill>
                  <a:schemeClr val="tx1"/>
                </a:solidFill>
                <a:latin typeface="Calibri" panose="020F0502020204030204" charset="0"/>
              </a:rPr>
              <a:t>imágenes.</a:t>
            </a:r>
            <a:endParaRPr lang="es-ES" altLang="x-none" sz="1800" b="1" u="sng" dirty="0">
              <a:solidFill>
                <a:schemeClr val="accent1">
                  <a:lumMod val="50000"/>
                </a:schemeClr>
              </a:solidFill>
              <a:latin typeface="Calibri" panose="020F0502020204030204" charset="0"/>
            </a:endParaRPr>
          </a:p>
          <a:p>
            <a:pPr indent="-340995" defTabSz="449580">
              <a:spcBef>
                <a:spcPts val="500"/>
              </a:spcBef>
              <a:spcAft>
                <a:spcPts val="5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                                </a:t>
            </a:r>
            <a:r>
              <a:rPr lang="es-ES" altLang="x-none" sz="18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- CPSAA: competencia personal, social y de aprender a </a:t>
            </a:r>
            <a:r>
              <a:rPr lang="es-ES" altLang="x-none" sz="18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aprender: </a:t>
            </a:r>
            <a:r>
              <a:rPr lang="es-ES" altLang="x-none" sz="1800" b="1" u="sng" dirty="0" smtClean="0">
                <a:solidFill>
                  <a:schemeClr val="tx1"/>
                </a:solidFill>
                <a:latin typeface="Calibri" panose="020F0502020204030204" charset="0"/>
              </a:rPr>
              <a:t>en </a:t>
            </a:r>
            <a:r>
              <a:rPr lang="es-ES" altLang="x-none" sz="1800" b="1" u="sng" dirty="0">
                <a:solidFill>
                  <a:schemeClr val="tx1"/>
                </a:solidFill>
                <a:latin typeface="Calibri" panose="020F0502020204030204" charset="0"/>
              </a:rPr>
              <a:t>todas las fases de </a:t>
            </a:r>
            <a:r>
              <a:rPr lang="es-ES" altLang="x-none" sz="1800" b="1" u="sng" dirty="0" smtClean="0">
                <a:solidFill>
                  <a:schemeClr val="tx1"/>
                </a:solidFill>
                <a:latin typeface="Calibri" panose="020F0502020204030204" charset="0"/>
              </a:rPr>
              <a:t>esta actividad los estudiantes realizarán una reflexión al tener que seleccionar el material y comprender los resultados que LML ofrece.</a:t>
            </a:r>
            <a:endParaRPr lang="es-ES" altLang="x-none" sz="1800" b="1" u="sng" dirty="0">
              <a:solidFill>
                <a:schemeClr val="tx1"/>
              </a:solidFill>
              <a:latin typeface="Calibri" panose="020F0502020204030204" charset="0"/>
            </a:endParaRPr>
          </a:p>
          <a:p>
            <a:pPr indent="-340995" defTabSz="449580">
              <a:spcBef>
                <a:spcPts val="500"/>
              </a:spcBef>
              <a:spcAft>
                <a:spcPts val="5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                                </a:t>
            </a:r>
            <a:r>
              <a:rPr lang="es-ES" altLang="x-none" sz="18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- CC: competencia </a:t>
            </a:r>
            <a:r>
              <a:rPr lang="es-ES" altLang="x-none" sz="18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ciudadana:</a:t>
            </a:r>
            <a:r>
              <a:rPr lang="es-ES" altLang="x-none" sz="1800" b="1" u="sng" dirty="0" smtClean="0">
                <a:solidFill>
                  <a:schemeClr val="tx1"/>
                </a:solidFill>
                <a:latin typeface="Calibri" panose="020F0502020204030204" charset="0"/>
              </a:rPr>
              <a:t> con </a:t>
            </a:r>
            <a:r>
              <a:rPr lang="es-ES" altLang="x-none" sz="1800" b="1" u="sng" dirty="0">
                <a:solidFill>
                  <a:schemeClr val="tx1"/>
                </a:solidFill>
                <a:latin typeface="Calibri" panose="020F0502020204030204" charset="0"/>
              </a:rPr>
              <a:t>el trabajo colaborativo en grupo se fomenta el </a:t>
            </a:r>
            <a:r>
              <a:rPr lang="es-ES" altLang="x-none" sz="1800" b="1" u="sng" dirty="0" smtClean="0">
                <a:solidFill>
                  <a:schemeClr val="tx1"/>
                </a:solidFill>
                <a:latin typeface="Calibri" panose="020F0502020204030204" charset="0"/>
              </a:rPr>
              <a:t>respeto hacia </a:t>
            </a:r>
            <a:r>
              <a:rPr lang="es-ES" altLang="x-none" sz="1800" b="1" u="sng" dirty="0">
                <a:solidFill>
                  <a:schemeClr val="tx1"/>
                </a:solidFill>
                <a:latin typeface="Calibri" panose="020F0502020204030204" charset="0"/>
              </a:rPr>
              <a:t>las diferentes opiniones de los </a:t>
            </a:r>
            <a:r>
              <a:rPr lang="es-ES" altLang="x-none" sz="1800" b="1" u="sng" dirty="0" smtClean="0">
                <a:solidFill>
                  <a:schemeClr val="tx1"/>
                </a:solidFill>
                <a:latin typeface="Calibri" panose="020F0502020204030204" charset="0"/>
              </a:rPr>
              <a:t>compañeros y sus aportaciones al grupo</a:t>
            </a:r>
            <a:r>
              <a:rPr lang="es-ES" altLang="x-none" sz="18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.</a:t>
            </a:r>
            <a:r>
              <a:rPr lang="es-ES" altLang="x-none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</a:t>
            </a:r>
            <a:endParaRPr lang="es-ES" altLang="x-none" sz="1800" b="1" dirty="0">
              <a:solidFill>
                <a:schemeClr val="accent1">
                  <a:lumMod val="50000"/>
                </a:schemeClr>
              </a:solidFill>
              <a:latin typeface="Calibri" panose="020F0502020204030204" charset="0"/>
            </a:endParaRPr>
          </a:p>
          <a:p>
            <a:pPr indent="-340995" defTabSz="449580">
              <a:spcBef>
                <a:spcPts val="500"/>
              </a:spcBef>
              <a:spcAft>
                <a:spcPts val="5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 err="1">
                <a:latin typeface="Calibri" panose="020F0502020204030204" charset="0"/>
              </a:rPr>
              <a:t>                                  - CE: competencia emprendedora. </a:t>
            </a:r>
          </a:p>
          <a:p>
            <a:pPr indent="-340995" defTabSz="449580">
              <a:spcBef>
                <a:spcPts val="500"/>
              </a:spcBef>
              <a:spcAft>
                <a:spcPts val="500"/>
              </a:spcAft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s-ES" altLang="x-none" sz="1800" b="1" dirty="0">
                <a:latin typeface="Calibri" panose="020F0502020204030204" charset="0"/>
              </a:rPr>
              <a:t>                                </a:t>
            </a:r>
            <a:r>
              <a:rPr lang="es-ES" altLang="x-none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</a:t>
            </a:r>
            <a:r>
              <a:rPr lang="es-ES" altLang="x-none" sz="18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 - CCEC: competencia en conciencia y expresión </a:t>
            </a:r>
            <a:r>
              <a:rPr lang="es-ES" altLang="x-none" sz="1800" b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</a:rPr>
              <a:t>culturales: </a:t>
            </a:r>
            <a:r>
              <a:rPr lang="es-ES" altLang="x-none" sz="1800" b="1" u="sng" dirty="0" smtClean="0">
                <a:solidFill>
                  <a:schemeClr val="tx1"/>
                </a:solidFill>
                <a:latin typeface="Calibri" panose="020F0502020204030204" charset="0"/>
              </a:rPr>
              <a:t>esta actividad implica el conocimiento de diferentes movimientos artísticos.</a:t>
            </a:r>
            <a:endParaRPr lang="es-ES" altLang="x-none" sz="1800" b="1" u="sng" dirty="0">
              <a:solidFill>
                <a:schemeClr val="tx1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ítulo 9216"/>
          <p:cNvSpPr>
            <a:spLocks noGrp="1"/>
          </p:cNvSpPr>
          <p:nvPr>
            <p:ph type="title"/>
          </p:nvPr>
        </p:nvSpPr>
        <p:spPr>
          <a:xfrm>
            <a:off x="651510" y="818515"/>
            <a:ext cx="9144000" cy="800100"/>
          </a:xfrm>
          <a:ln/>
        </p:spPr>
        <p:txBody>
          <a:bodyPr wrap="square" lIns="90000" tIns="45000" rIns="90000" bIns="45000" anchor="b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b="1" u="sng" dirty="0" err="1">
                <a:latin typeface="Calibri" panose="020F0502020204030204" charset="0"/>
                <a:cs typeface="Calibri" panose="020F0502020204030204" charset="0"/>
              </a:rPr>
              <a:t>Competencias específicas</a:t>
            </a:r>
            <a:endParaRPr lang="es-ES" altLang="x-none" b="1" u="sng" dirty="0" err="1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9218" name="Marcador de posición de texto 9217"/>
          <p:cNvSpPr>
            <a:spLocks noGrp="1"/>
          </p:cNvSpPr>
          <p:nvPr>
            <p:ph type="body" idx="1"/>
          </p:nvPr>
        </p:nvSpPr>
        <p:spPr>
          <a:xfrm>
            <a:off x="516255" y="1718310"/>
            <a:ext cx="11273790" cy="4176395"/>
          </a:xfrm>
          <a:ln/>
        </p:spPr>
        <p:txBody>
          <a:bodyPr wrap="square" lIns="90000" tIns="45000" rIns="90000" bIns="45000" anchor="t" anchorCtr="0"/>
          <a:lstStyle/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ES" altLang="x-none" sz="1600" b="1" dirty="0" err="1">
                <a:latin typeface="Calibri" panose="020F0502020204030204" charset="0"/>
                <a:cs typeface="Calibri" panose="020F0502020204030204" charset="0"/>
              </a:rPr>
              <a:t>1. Comprender los cambios en la concepción del arte, analizando las semejanzas y las diferencias entre distintos periodos históricos o contextos culturales.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ES" altLang="x-none" sz="1600" b="1" dirty="0" err="1">
                <a:latin typeface="Calibri" panose="020F0502020204030204" charset="0"/>
                <a:cs typeface="Calibri" panose="020F0502020204030204" charset="0"/>
              </a:rPr>
              <a:t>2. Reflexionar sobre las funciones del arte a lo largo de la historia, analizando la evolución de su papel en cada periodo, para apreciar sus singularidades y poner en valor el patrimonio cultural y artístico de cualquier época. 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ES" altLang="x-none" sz="16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3. Analizar formal, funcional e históricamente producciones artísticas de diversos periodos y estilos, reconociendo sus elementos constituyentes y las claves de sus lenguajes y usando vocabulario específico, para desarrollar el criterio estético y ampliar las posibilidades de disfrute del arte.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ES" altLang="x-none" sz="16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4. Explicar obras artísticas realizadas en distintos medios y soportes, identificando la situación histórica, geográfica y social en la que se crearon, así como sus posibles influencias y proyecciones, para valorarlas como testimonios de una época y una cultura y como elementos del patrimonio. 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16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5. Comprender el poder comunicativo del arte, identificando y reconociendo el reflejo de las experiencias vitales en diferentes producciones, para valorar la expresión artística como herramienta potenciadora de la creatividad, la imaginación, la autoestima y el crecimiento personal. 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16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6. Interpretar diversas creaciones artísticas a partir del estudio de su forma, su significado, su época histórica y su recepción, para desarrollar el sentido crítico y para apreciar las diferentes opiniones y percepciones ante las producciones artísticas.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ES" altLang="x-none" sz="1600" b="1" dirty="0" err="1">
                <a:latin typeface="Calibri" panose="020F0502020204030204" charset="0"/>
                <a:cs typeface="Calibri" panose="020F0502020204030204" charset="0"/>
              </a:rPr>
              <a:t>7. Elaborar con creatividad proyectos artísticos investigando estilos, técnicas y lenguajes multidisciplinares y seleccionando y aplicando los más adecuados, para dar forma a las ideas y objetivos planteados y para aprender a afrontar nuevos retos 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ES" altLang="x-none" sz="1600" b="1" dirty="0" err="1">
                <a:latin typeface="Calibri" panose="020F0502020204030204" charset="0"/>
                <a:cs typeface="Calibri" panose="020F0502020204030204" charset="0"/>
              </a:rPr>
              <a:t>artísticos. 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  <a:tab pos="9410700" algn="l"/>
                <a:tab pos="10134600" algn="l"/>
                <a:tab pos="10858500" algn="l"/>
              </a:tabLst>
            </a:pPr>
            <a:endParaRPr lang="es-ES" altLang="x-none" sz="1600" dirty="0" err="1">
              <a:latin typeface="Calibri" panose="020F0502020204030204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5360"/>
          <p:cNvSpPr>
            <a:spLocks noGrp="1"/>
          </p:cNvSpPr>
          <p:nvPr>
            <p:ph type="title"/>
          </p:nvPr>
        </p:nvSpPr>
        <p:spPr>
          <a:xfrm>
            <a:off x="651510" y="1088390"/>
            <a:ext cx="9144000" cy="881063"/>
          </a:xfrm>
          <a:ln/>
        </p:spPr>
        <p:txBody>
          <a:bodyPr wrap="square" lIns="90000" tIns="45000" rIns="90000" bIns="45000" anchor="b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6000" b="1" u="sng" dirty="0" err="1">
                <a:latin typeface="Calibri" panose="020F0502020204030204" charset="0"/>
                <a:cs typeface="Calibri" panose="020F0502020204030204" charset="0"/>
              </a:rPr>
              <a:t>Saberes básicos</a:t>
            </a:r>
            <a:endParaRPr lang="es-ES" altLang="x-none" sz="6000" b="1" u="sng" dirty="0" err="1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5362" name="Marcador de posición de texto 15361"/>
          <p:cNvSpPr>
            <a:spLocks noGrp="1"/>
          </p:cNvSpPr>
          <p:nvPr>
            <p:ph type="body" idx="1"/>
          </p:nvPr>
        </p:nvSpPr>
        <p:spPr>
          <a:xfrm>
            <a:off x="516255" y="2078355"/>
            <a:ext cx="11396980" cy="3666490"/>
          </a:xfrm>
          <a:ln/>
        </p:spPr>
        <p:txBody>
          <a:bodyPr wrap="square" lIns="90000" tIns="45000" rIns="90000" bIns="45000" anchor="t" anchorCtr="0"/>
          <a:lstStyle/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BLOQUE D. VISIÓN, REALIDAD Y REPRESENTACIÓN</a:t>
            </a: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endParaRPr lang="es-ES" altLang="x-none" sz="2400" b="1" dirty="0" err="1">
              <a:solidFill>
                <a:srgbClr val="231F2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_ El Impresionismo. Claude Monet y Pierre Auguste Renoir, entre otros. </a:t>
            </a: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s-ES" altLang="x-none" sz="22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El posimpresionismo pictórico. </a:t>
            </a: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s-ES" altLang="x-none" sz="22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La influencia del arte precolombino y el arte africano en la edad Contemporánea. </a:t>
            </a: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s-ES" altLang="x-none" sz="22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El Cubismo. Juan Gris, Georges Braque y Pablo Picasso, entre otros. </a:t>
            </a: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s-ES" altLang="x-none" sz="22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El Futurismo. Filippo Tommaso Marinetti y Umberto Boccioni, entre otros. </a:t>
            </a: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s-ES" altLang="x-none" sz="22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La abstracción: orígenes y evolución. Wassily Kandinsky, Kazimir Malevich, Jackson Pollock y </a:t>
            </a: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Mark Rothko, entre otros. </a:t>
            </a: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s-ES" altLang="x-none" sz="22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El Realismo: conceptos y enfoques. La Nueva Objetividad. </a:t>
            </a:r>
          </a:p>
          <a:p>
            <a:pPr marL="0" indent="0" algn="l" defTabSz="449580">
              <a:lnSpc>
                <a:spcPct val="10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200" b="1" dirty="0" err="1">
                <a:latin typeface="Calibri" panose="020F0502020204030204" charset="0"/>
                <a:cs typeface="Calibri" panose="020F0502020204030204" charset="0"/>
              </a:rPr>
              <a:t>– </a:t>
            </a:r>
            <a:r>
              <a:rPr lang="es-ES" altLang="x-none" sz="2200" b="1" dirty="0" err="1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El Hiperrealismo. Antonio López, Jason Degraaf, Edward Hooper y David Parrish, entre otros. </a:t>
            </a:r>
            <a:endParaRPr lang="es-ES" altLang="x-none" sz="2200" b="1" dirty="0" err="1">
              <a:solidFill>
                <a:srgbClr val="231F2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6384"/>
          <p:cNvSpPr>
            <a:spLocks noGrp="1"/>
          </p:cNvSpPr>
          <p:nvPr>
            <p:ph type="title"/>
          </p:nvPr>
        </p:nvSpPr>
        <p:spPr>
          <a:xfrm>
            <a:off x="426085" y="908685"/>
            <a:ext cx="9144000" cy="863600"/>
          </a:xfrm>
          <a:ln/>
        </p:spPr>
        <p:txBody>
          <a:bodyPr wrap="square" lIns="90000" tIns="45000" rIns="90000" bIns="45000" anchor="b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b="1" u="sng" dirty="0" err="1">
                <a:latin typeface="Calibri" panose="020F0502020204030204" charset="0"/>
                <a:cs typeface="Calibri" panose="020F0502020204030204" charset="0"/>
              </a:rPr>
              <a:t>Enunciado de la actividad</a:t>
            </a:r>
            <a:endParaRPr lang="es-ES" altLang="x-none" b="1" u="sng" dirty="0" err="1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6386" name="Marcador de posición de texto 16385"/>
          <p:cNvSpPr>
            <a:spLocks noGrp="1"/>
          </p:cNvSpPr>
          <p:nvPr>
            <p:ph type="body" idx="1"/>
          </p:nvPr>
        </p:nvSpPr>
        <p:spPr>
          <a:xfrm>
            <a:off x="537210" y="1853565"/>
            <a:ext cx="10425430" cy="1654175"/>
          </a:xfrm>
          <a:ln/>
        </p:spPr>
        <p:txBody>
          <a:bodyPr wrap="square" lIns="90000" tIns="45000" rIns="90000" bIns="45000" anchor="t" anchorCtr="0"/>
          <a:lstStyle/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000" b="1" dirty="0" err="1">
                <a:latin typeface="Calibri" panose="020F0502020204030204" charset="0"/>
                <a:cs typeface="Calibri" panose="020F0502020204030204" charset="0"/>
              </a:rPr>
              <a:t>Como se ha descrito anteriormente, en 2º de bachillerato deben tener capacidad de observar, comprender y analizar una obra.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000" b="1" dirty="0" err="1">
                <a:latin typeface="Calibri" panose="020F0502020204030204" charset="0"/>
                <a:cs typeface="Calibri" panose="020F0502020204030204" charset="0"/>
              </a:rPr>
              <a:t>Se presentará la herramienta de IA, LearningML, LML, y se explicará en qué consiste su funcionamiento, realizando un ejemplo en el aula.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000" b="1" dirty="0" err="1">
                <a:latin typeface="Calibri" panose="020F0502020204030204" charset="0"/>
                <a:cs typeface="Calibri" panose="020F0502020204030204" charset="0"/>
              </a:rPr>
              <a:t>Se indicará a los estudiantes que ellos deben elegir tres movimientos de las vanguardias artísticas para crear tres categorías de imágenes en LML y subir a cada una cinco imágenes de diferentes artistas, que representen ampliamente las obras que se pueden catalogar en cada categoría.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000" b="1" dirty="0" err="1">
                <a:latin typeface="Calibri" panose="020F0502020204030204" charset="0"/>
                <a:cs typeface="Calibri" panose="020F0502020204030204" charset="0"/>
              </a:rPr>
              <a:t>En la 3ª fase, han de probar su proyecto de LML con otras tres imágenes, diferentes a las anteriores y que pertenezcan cada una a uno de los movimientos artísticos.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000" b="1" dirty="0" err="1">
                <a:latin typeface="Calibri" panose="020F0502020204030204" charset="0"/>
                <a:cs typeface="Calibri" panose="020F0502020204030204" charset="0"/>
              </a:rPr>
              <a:t>Cada grupo realizará una presentación en el aula con una exposición oral sobre el análisis de los resultados obtenidos por LML. </a:t>
            </a:r>
            <a:br>
              <a:rPr lang="es-ES" altLang="x-none" sz="2000" b="1" dirty="0" err="1">
                <a:latin typeface="Calibri" panose="020F0502020204030204" charset="0"/>
                <a:cs typeface="Calibri" panose="020F0502020204030204" charset="0"/>
              </a:rPr>
            </a:br>
            <a:r>
              <a:rPr lang="es-ES" altLang="x-none" sz="20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Tanto para la selección de imágenes a incluir en cada categoría, como para el análisis de los resultados de LML se tendrán en cuentan las consideraciones críticas expuestas en la diapositiva 16 de esta presentación.</a:t>
            </a:r>
            <a:endParaRPr lang="es-ES" altLang="x-none" sz="2000" b="1" dirty="0" err="1">
              <a:latin typeface="Calibri" panose="020F0502020204030204" charset="0"/>
              <a:cs typeface="Calibri" panose="020F0502020204030204" charset="0"/>
            </a:endParaRPr>
          </a:p>
          <a:p>
            <a:pPr marL="0" indent="0" algn="ctr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endParaRPr lang="es-ES" altLang="x-none" sz="2400" dirty="0" err="1">
              <a:latin typeface="Calibri" panose="020F0502020204030204" charset="0"/>
              <a:cs typeface="Calibri" panose="020F0502020204030204" charset="0"/>
            </a:endParaRPr>
          </a:p>
          <a:p>
            <a:pPr marL="0" indent="0" algn="ctr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endParaRPr lang="es-ES" altLang="x-none" sz="2400" dirty="0" err="1">
              <a:latin typeface="Calibri" panose="020F0502020204030204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7408"/>
          <p:cNvSpPr>
            <a:spLocks noGrp="1"/>
          </p:cNvSpPr>
          <p:nvPr>
            <p:ph type="title"/>
          </p:nvPr>
        </p:nvSpPr>
        <p:spPr>
          <a:xfrm>
            <a:off x="651510" y="549910"/>
            <a:ext cx="9144000" cy="1348740"/>
          </a:xfrm>
          <a:ln/>
        </p:spPr>
        <p:txBody>
          <a:bodyPr wrap="square" lIns="90000" tIns="45000" rIns="90000" bIns="45000" anchor="b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s-ES" altLang="x-none" sz="6000" b="1" u="sng" dirty="0" err="1">
                <a:latin typeface="Calibri" panose="020F0502020204030204" charset="0"/>
                <a:cs typeface="Calibri" panose="020F0502020204030204" charset="0"/>
              </a:rPr>
              <a:t>Temporización</a:t>
            </a:r>
            <a:endParaRPr lang="es-ES" altLang="x-none" sz="6000" b="1" u="sng" dirty="0" err="1"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7410" name="Marcador de posición de texto 17409"/>
          <p:cNvSpPr>
            <a:spLocks noGrp="1"/>
          </p:cNvSpPr>
          <p:nvPr>
            <p:ph type="body" idx="1"/>
          </p:nvPr>
        </p:nvSpPr>
        <p:spPr>
          <a:xfrm>
            <a:off x="657225" y="1898650"/>
            <a:ext cx="10829290" cy="4094480"/>
          </a:xfrm>
          <a:ln/>
        </p:spPr>
        <p:txBody>
          <a:bodyPr wrap="square" lIns="90000" tIns="45000" rIns="90000" bIns="45000" anchor="t" anchorCtr="0"/>
          <a:lstStyle/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dirty="0" err="1">
                <a:latin typeface="Calibri" panose="020F0502020204030204" charset="0"/>
                <a:cs typeface="Calibri" panose="020F0502020204030204" charset="0"/>
              </a:rPr>
              <a:t>La actividad se realizaría despues de la exposición del profesor en clase de los contenidos teóricos de los temas relacionados con las vanguardias artísticas históricas. 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dirty="0" err="1">
                <a:latin typeface="Calibri" panose="020F0502020204030204" charset="0"/>
                <a:ea typeface="Calibri" panose="020F0502020204030204" charset="0"/>
              </a:rPr>
              <a:t>Se dedicarían dos sesiones, dejando un periodo de una semana para que completen el ejercicio como tarea en casa: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endParaRPr lang="es-ES" altLang="x-none" sz="2400" b="1" dirty="0" err="1">
              <a:latin typeface="Calibri" panose="020F0502020204030204" charset="0"/>
              <a:ea typeface="Calibri" panose="020F0502020204030204" charset="0"/>
            </a:endParaRP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Calibri" panose="020F0502020204030204" charset="0"/>
              </a:rPr>
              <a:t>_ 1ª sesión.- </a:t>
            </a:r>
            <a:r>
              <a:rPr lang="es-ES" altLang="x-none" sz="2400" b="1" u="sng" dirty="0" err="1">
                <a:latin typeface="Calibri" panose="020F0502020204030204" charset="0"/>
                <a:ea typeface="Calibri" panose="020F0502020204030204" charset="0"/>
              </a:rPr>
              <a:t>Explicación del enunciado</a:t>
            </a:r>
            <a:r>
              <a:rPr lang="es-ES" altLang="x-none" sz="2400" b="1" dirty="0" err="1">
                <a:latin typeface="Calibri" panose="020F0502020204030204" charset="0"/>
                <a:ea typeface="Calibri" panose="020F0502020204030204" charset="0"/>
              </a:rPr>
              <a:t> y lo que se pretende con esta actividad. Se resuelven </a:t>
            </a:r>
            <a:r>
              <a:rPr lang="es-ES" altLang="x-none" sz="2400" b="1" u="sng" dirty="0" err="1">
                <a:latin typeface="Calibri" panose="020F0502020204030204" charset="0"/>
                <a:ea typeface="Calibri" panose="020F0502020204030204" charset="0"/>
              </a:rPr>
              <a:t>preguntas y dudas.</a:t>
            </a:r>
            <a:r>
              <a:rPr lang="es-ES" altLang="x-none" sz="2400" b="1" dirty="0" err="1">
                <a:latin typeface="Calibri" panose="020F0502020204030204" charset="0"/>
                <a:ea typeface="Calibri" panose="020F0502020204030204" charset="0"/>
              </a:rPr>
              <a:t> El tiempo restante se deja a los alumnos trabajar en grupos, para que se organicen y comiencen a recopilar datos. </a:t>
            </a: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endParaRPr lang="es-ES" altLang="x-none" sz="2400" b="1" dirty="0" err="1">
              <a:latin typeface="Calibri" panose="020F0502020204030204" charset="0"/>
              <a:ea typeface="Calibri" panose="020F0502020204030204" charset="0"/>
            </a:endParaRPr>
          </a:p>
          <a:p>
            <a:pPr marL="0" indent="0" algn="l" defTabSz="449580">
              <a:lnSpc>
                <a:spcPct val="90000"/>
              </a:lnSpc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  <a:tab pos="8686800" algn="l"/>
              </a:tabLst>
            </a:pPr>
            <a:r>
              <a:rPr lang="es-ES" altLang="x-none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ea typeface="Calibri" panose="020F0502020204030204" charset="0"/>
              </a:rPr>
              <a:t>_2ª sesión (una semana mas tarde).-</a:t>
            </a:r>
            <a:r>
              <a:rPr lang="es-ES" altLang="x-none" sz="2400" b="1" u="sng" dirty="0" err="1">
                <a:latin typeface="Calibri" panose="020F0502020204030204" charset="0"/>
                <a:ea typeface="Calibri" panose="020F0502020204030204" charset="0"/>
              </a:rPr>
              <a:t> Exposición oral  de una presentación</a:t>
            </a:r>
            <a:r>
              <a:rPr lang="es-ES" altLang="x-none" sz="2400" b="1" dirty="0" err="1">
                <a:latin typeface="Calibri" panose="020F0502020204030204" charset="0"/>
                <a:ea typeface="Calibri" panose="020F0502020204030204" charset="0"/>
              </a:rPr>
              <a:t> en la clase de cada grupo con las conclusiones a las que hayan llegado.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uadro de texto 18432"/>
          <p:cNvSpPr txBox="1"/>
          <p:nvPr/>
        </p:nvSpPr>
        <p:spPr>
          <a:xfrm>
            <a:off x="838200" y="1344613"/>
            <a:ext cx="10515600" cy="690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ctr" anchorCtr="0"/>
          <a:lstStyle/>
          <a:p>
            <a:pPr algn="l" defTabSz="449580">
              <a:lnSpc>
                <a:spcPct val="9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  <a:tab pos="9410700" algn="l"/>
                <a:tab pos="10134600" algn="l"/>
              </a:tabLst>
            </a:pPr>
            <a:r>
              <a:rPr lang="es-ES" altLang="x-none" sz="3600" b="1" u="sng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Uso de Inteligencia Artificial</a:t>
            </a:r>
            <a:endParaRPr lang="es-ES" altLang="x-none" sz="3600" b="1" u="sng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8434" name="Cuadro de texto 18433"/>
          <p:cNvSpPr txBox="1"/>
          <p:nvPr/>
        </p:nvSpPr>
        <p:spPr>
          <a:xfrm>
            <a:off x="403225" y="2160905"/>
            <a:ext cx="11191875" cy="36226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lstStyle/>
          <a:p>
            <a:pPr marL="116205" defTabSz="449580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En este ejercicio presentamos </a:t>
            </a:r>
            <a:r>
              <a:rPr lang="es-ES" altLang="x-none" sz="20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LearningML,</a:t>
            </a: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una nueva plataforma dirigida al aprendizaje automático supervisado, una de las técnicas de IA más exitosas que se encuentra en la base de casi todas las aplicaciones actuales de IA.</a:t>
            </a:r>
          </a:p>
          <a:p>
            <a:pPr marL="116205" defTabSz="449580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45000"/>
              <a:buFont typeface="Arial" panose="020B0604020202020204" pitchFamily="34" charset="0"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Con esta propuesta los estudiantes podrán comprender mas profundamente cómo trabaja la </a:t>
            </a:r>
            <a:b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</a:b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IA, cómo son sus métodos de análisis y en qué se basan sus posibles resultados. </a:t>
            </a: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La importancia que tiene la creación de un </a:t>
            </a:r>
            <a:r>
              <a:rPr lang="es-ES" altLang="x-none" sz="2000" b="1" dirty="0" err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DataBase</a:t>
            </a: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 lo suficientemente amplio como para que los resultados ofrecidos por la IA sean </a:t>
            </a:r>
            <a:r>
              <a:rPr lang="es-ES" altLang="x-none" sz="2000" b="1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objetivos, y tengan el menor sesgo posible. Qué </a:t>
            </a: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tipo de resultados se obtienen (porcentajes), y al </a:t>
            </a:r>
            <a:r>
              <a:rPr lang="es-ES" altLang="x-none" sz="2000" b="1" dirty="0" smtClean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analizarlos, reflexionar </a:t>
            </a:r>
            <a:r>
              <a:rPr lang="es-ES" altLang="x-none" sz="2000" b="1" dirty="0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</a:rPr>
              <a:t>sobre la capacidad de análisis de los seres humanos, frente a los factores visuales que puede tener la IA en la actualidad a la hora de comprender una obra de arte.</a:t>
            </a:r>
          </a:p>
          <a:p>
            <a:pPr marL="457200" indent="-340995" defTabSz="449580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ClrTx/>
              <a:buSzPct val="100000"/>
              <a:buFontTx/>
              <a:buNone/>
              <a:tabLst>
                <a:tab pos="457200" algn="l"/>
                <a:tab pos="904875" algn="l"/>
                <a:tab pos="1354455" algn="l"/>
                <a:tab pos="1803400" algn="l"/>
                <a:tab pos="2252980" algn="l"/>
                <a:tab pos="2701925" algn="l"/>
                <a:tab pos="3151505" algn="l"/>
                <a:tab pos="3600450" algn="l"/>
                <a:tab pos="4050030" algn="l"/>
                <a:tab pos="4498975" algn="l"/>
                <a:tab pos="4948555" algn="l"/>
                <a:tab pos="5397500" algn="l"/>
                <a:tab pos="5847080" algn="l"/>
                <a:tab pos="6296025" algn="l"/>
                <a:tab pos="6745605" algn="l"/>
                <a:tab pos="7194550" algn="l"/>
                <a:tab pos="7644130" algn="l"/>
                <a:tab pos="8093075" algn="l"/>
                <a:tab pos="8542655" algn="l"/>
                <a:tab pos="8991600" algn="l"/>
                <a:tab pos="9441180" algn="l"/>
                <a:tab pos="10134600" algn="l"/>
              </a:tabLst>
            </a:pPr>
            <a:endParaRPr lang="es-ES" altLang="x-none" sz="2000" b="1" dirty="0" err="1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2209</Words>
  <Application>Microsoft Office PowerPoint</Application>
  <PresentationFormat>Personalizado</PresentationFormat>
  <Paragraphs>155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/>
      <vt:lpstr/>
      <vt:lpstr>Vanguardias Artísticas  del siglo XX</vt:lpstr>
      <vt:lpstr>Objetivos</vt:lpstr>
      <vt:lpstr>Contextualización</vt:lpstr>
      <vt:lpstr>Competencias</vt:lpstr>
      <vt:lpstr>Competencias específicas</vt:lpstr>
      <vt:lpstr>Saberes básicos</vt:lpstr>
      <vt:lpstr>Enunciado de la actividad</vt:lpstr>
      <vt:lpstr>Temporización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Vanguardias Artísticas  del siglo XX</dc:title>
  <dc:creator/>
  <cp:lastModifiedBy>MJ</cp:lastModifiedBy>
  <cp:revision>37</cp:revision>
  <dcterms:created xsi:type="dcterms:W3CDTF">2023-02-23T10:51:13Z</dcterms:created>
  <dcterms:modified xsi:type="dcterms:W3CDTF">2023-02-23T17:55:41Z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C838E83229CE48068006ECBA8F9E317E</vt:lpwstr>
  </property>
  <property fmtid="{D5CDD505-2E9C-101B-9397-08002B2CF9AE}" pid="3" name="KSOProductBuildVer">
    <vt:lpwstr>3082-11.2.0.11486</vt:lpwstr>
  </property>
</Properties>
</file>