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9" r:id="rId4"/>
    <p:sldId id="284" r:id="rId5"/>
    <p:sldId id="285" r:id="rId6"/>
    <p:sldId id="287" r:id="rId7"/>
    <p:sldId id="261" r:id="rId8"/>
    <p:sldId id="288" r:id="rId9"/>
    <p:sldId id="290" r:id="rId10"/>
    <p:sldId id="258" r:id="rId11"/>
    <p:sldId id="286" r:id="rId12"/>
    <p:sldId id="289" r:id="rId13"/>
    <p:sldId id="291" r:id="rId14"/>
    <p:sldId id="293" r:id="rId15"/>
    <p:sldId id="262" r:id="rId16"/>
    <p:sldId id="269" r:id="rId17"/>
    <p:sldId id="271" r:id="rId18"/>
    <p:sldId id="280" r:id="rId19"/>
  </p:sldIdLst>
  <p:sldSz cx="12192000" cy="6858000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Britannic Bold" panose="020B0903060703020204" pitchFamily="34" charset="0"/>
      <p:regular r:id="rId22"/>
    </p:embeddedFont>
    <p:embeddedFont>
      <p:font typeface="Roboto Serif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Bernard MT Condensed" panose="02050806060905020404" pitchFamily="18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Roboto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BC64E39-6C23-4291-B6B2-319BD8E019DB}">
          <p14:sldIdLst>
            <p14:sldId id="256"/>
            <p14:sldId id="257"/>
          </p14:sldIdLst>
        </p14:section>
        <p14:section name="Sección sin título" id="{3AC54508-0E95-4A31-B86A-DD6266C36C44}">
          <p14:sldIdLst>
            <p14:sldId id="259"/>
            <p14:sldId id="284"/>
            <p14:sldId id="285"/>
            <p14:sldId id="287"/>
            <p14:sldId id="261"/>
            <p14:sldId id="288"/>
            <p14:sldId id="290"/>
            <p14:sldId id="258"/>
            <p14:sldId id="286"/>
            <p14:sldId id="289"/>
            <p14:sldId id="291"/>
            <p14:sldId id="293"/>
            <p14:sldId id="262"/>
            <p14:sldId id="269"/>
            <p14:sldId id="271"/>
            <p14:sldId id="2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8B8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0877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053193f4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053193f4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053193f47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053193f47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05511b22f7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05511b22f7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05511b22f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05511b22f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05511b22f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05511b22f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053193f47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053193f47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053193f47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053193f47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9492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053193f47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053193f47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367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053193f47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053193f47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1890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053193f47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053193f47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053193f47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053193f47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995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053193f47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053193f47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49299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4171205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1345236"/>
            <a:ext cx="10515600" cy="69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4284274" y="-1234282"/>
            <a:ext cx="3623453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790672" y="2156537"/>
            <a:ext cx="4497356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456673" y="-396162"/>
            <a:ext cx="449735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1345236"/>
            <a:ext cx="10515600" cy="69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2211792"/>
            <a:ext cx="10515600" cy="362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128053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8200" y="417872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1382558"/>
            <a:ext cx="10515600" cy="69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2211355"/>
            <a:ext cx="5181600" cy="3545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2211355"/>
            <a:ext cx="5181600" cy="3545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1325563"/>
            <a:ext cx="10515600" cy="533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2112331"/>
            <a:ext cx="5157787" cy="533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780521"/>
            <a:ext cx="5157787" cy="303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2112329"/>
            <a:ext cx="5183188" cy="533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780521"/>
            <a:ext cx="5183188" cy="303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1345236"/>
            <a:ext cx="10515600" cy="69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1287624"/>
            <a:ext cx="6172200" cy="4432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715208"/>
            <a:ext cx="3932237" cy="300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6612" y="988656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1250302"/>
            <a:ext cx="6172200" cy="461074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836506"/>
            <a:ext cx="3932237" cy="3032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1345236"/>
            <a:ext cx="10515600" cy="69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2211792"/>
            <a:ext cx="10515600" cy="362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71669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862526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hyperlink" Target="https://drive.google.com/file/d/1Lu91dPxE5DSR7HbOp1wUD2RB1T7tLSvr/view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share/natural-unit-3-1-vertebrates-and-invertebrates/63475719-fbaa-4a19-9369-f869e84248e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e.kahoot.it/share/4th-natural-unit-3/07194b52-e8ef-4fd3-8e15-394b2194fb2a" TargetMode="External"/><Relationship Id="rId5" Type="http://schemas.openxmlformats.org/officeDocument/2006/relationships/hyperlink" Target="https://create.kahoot.it/share/classifying-animal-types-invertebrates/c60bd76a-8f61-45f4-86ca-ffdec91cde4e" TargetMode="External"/><Relationship Id="rId4" Type="http://schemas.openxmlformats.org/officeDocument/2006/relationships/hyperlink" Target="https://create.kahoot.it/share/classifying-animal-types-vertebrates/c36a0a6a-3169-415d-a7e0-3510615c637c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.genial.ly/63dcc7fd44e6830012afa019/game-juego-4-3oc-dario-bogdan-jaime-y-david" TargetMode="External"/><Relationship Id="rId13" Type="http://schemas.openxmlformats.org/officeDocument/2006/relationships/hyperlink" Target="https://view.genial.ly/63e0ef34347b78001218a4f7/game-juego-3-3oc-hawari-samara-ahinara-y-hector" TargetMode="External"/><Relationship Id="rId18" Type="http://schemas.openxmlformats.org/officeDocument/2006/relationships/hyperlink" Target="https://view.genial.ly/63d119156583820011ce495e/interactive-image-angela-ahinara-darwin-3c" TargetMode="External"/><Relationship Id="rId3" Type="http://schemas.openxmlformats.org/officeDocument/2006/relationships/image" Target="../media/image22.png"/><Relationship Id="rId7" Type="http://schemas.openxmlformats.org/officeDocument/2006/relationships/hyperlink" Target="https://view.genial.ly/63e0d5b0ebaed10017c0b283/interactive-content-juego-2-3oc-diego-roberto-angela-suleiman" TargetMode="External"/><Relationship Id="rId12" Type="http://schemas.openxmlformats.org/officeDocument/2006/relationships/hyperlink" Target="https://view.genial.ly/63e20a180681da00125b666c/interactive-content-juego-3oa-airam-juan-fer-ismael-y-soraya" TargetMode="External"/><Relationship Id="rId17" Type="http://schemas.openxmlformats.org/officeDocument/2006/relationships/hyperlink" Target="https://view.genial.ly/63cfc52ecb39c8001af3c1ea/interactive-image-sara-y-mayssae-3c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view.genial.ly/63d106666583820011ce176e/interactive-image-henar-y-alma-3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ew.genial.ly/63dce1a108703000115d4fc2/game-juego-1-3oa-daniela-natalia-christian-y-najma" TargetMode="External"/><Relationship Id="rId11" Type="http://schemas.openxmlformats.org/officeDocument/2006/relationships/hyperlink" Target="https://view.genial.ly/63dcc754e53a980013904c25/interactive-content-juego-2-3oa-leo-hiba" TargetMode="External"/><Relationship Id="rId5" Type="http://schemas.openxmlformats.org/officeDocument/2006/relationships/hyperlink" Target="https://view.genial.ly/63d8ee9588ee8e001262d6ac/presentation-vertebrates-3oc" TargetMode="External"/><Relationship Id="rId15" Type="http://schemas.openxmlformats.org/officeDocument/2006/relationships/hyperlink" Target="https://view.genial.ly/63d106a1e8425600129dbb6c/interactive-image-hawari-y-hector-xd" TargetMode="External"/><Relationship Id="rId10" Type="http://schemas.openxmlformats.org/officeDocument/2006/relationships/hyperlink" Target="https://view.genial.ly/63e2098ffc50aa0019aa593c/interactive-content-juego-53oc-henar-alma-jiating" TargetMode="External"/><Relationship Id="rId4" Type="http://schemas.openxmlformats.org/officeDocument/2006/relationships/hyperlink" Target="https://view.genial.ly/63d8d51fd67371001ab528dc/presentation-invertebrates-3oa" TargetMode="External"/><Relationship Id="rId9" Type="http://schemas.openxmlformats.org/officeDocument/2006/relationships/hyperlink" Target="https://view.genial.ly/63e3726d85878300110b2c44/interactive-content-juego-4-3oa-natael-ramon-angel-y-judith" TargetMode="External"/><Relationship Id="rId14" Type="http://schemas.openxmlformats.org/officeDocument/2006/relationships/hyperlink" Target="https://view.genial.ly/63d11662847a77001705ab7d/interactive-image-soulamane-amina-3c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557777" y="1149383"/>
            <a:ext cx="10515600" cy="2587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200" b="1" dirty="0">
                <a:solidFill>
                  <a:srgbClr val="0000FF"/>
                </a:solidFill>
                <a:latin typeface="Roboto Serif"/>
                <a:ea typeface="Roboto Serif"/>
                <a:cs typeface="Roboto Serif"/>
                <a:sym typeface="Roboto Serif"/>
              </a:rPr>
              <a:t>Experiencia educativa en </a:t>
            </a:r>
            <a:endParaRPr lang="es-ES" sz="4200" b="1" dirty="0" smtClean="0">
              <a:solidFill>
                <a:srgbClr val="0000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200" b="1" dirty="0" smtClean="0">
                <a:solidFill>
                  <a:srgbClr val="0000FF"/>
                </a:solidFill>
                <a:latin typeface="Roboto Serif"/>
                <a:ea typeface="Roboto Serif"/>
                <a:cs typeface="Roboto Serif"/>
                <a:sym typeface="Roboto Serif"/>
              </a:rPr>
              <a:t>3º </a:t>
            </a:r>
            <a:r>
              <a:rPr lang="es-ES" sz="4200" b="1" dirty="0">
                <a:solidFill>
                  <a:srgbClr val="0000FF"/>
                </a:solidFill>
                <a:latin typeface="Roboto Serif"/>
                <a:ea typeface="Roboto Serif"/>
                <a:cs typeface="Roboto Serif"/>
                <a:sym typeface="Roboto Serif"/>
              </a:rPr>
              <a:t>Educación Primaria </a:t>
            </a:r>
            <a:endParaRPr sz="4200" b="1" dirty="0">
              <a:solidFill>
                <a:srgbClr val="0000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200" b="1" dirty="0">
                <a:solidFill>
                  <a:srgbClr val="0000FF"/>
                </a:solidFill>
                <a:latin typeface="Roboto Serif"/>
                <a:ea typeface="Roboto Serif"/>
                <a:cs typeface="Roboto Serif"/>
                <a:sym typeface="Roboto Serif"/>
              </a:rPr>
              <a:t>con Inteligencia Artificial</a:t>
            </a: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4200" b="1" dirty="0">
                <a:solidFill>
                  <a:schemeClr val="accent4">
                    <a:lumMod val="50000"/>
                  </a:schemeClr>
                </a:solidFill>
                <a:latin typeface="Roboto Serif"/>
                <a:ea typeface="Roboto Serif"/>
                <a:cs typeface="Roboto Serif"/>
                <a:sym typeface="Roboto Serif"/>
              </a:rPr>
              <a:t>CEIP San Isidro Aranjuez</a:t>
            </a:r>
            <a:endParaRPr sz="4200" b="1" dirty="0">
              <a:solidFill>
                <a:schemeClr val="accent4">
                  <a:lumMod val="50000"/>
                </a:schemeClr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065" y="4531219"/>
            <a:ext cx="3913351" cy="220368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8403853" y="6550223"/>
            <a:ext cx="2013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Imágenes. </a:t>
            </a:r>
            <a:r>
              <a:rPr lang="es-ES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Fuente propia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210316" y="1473800"/>
            <a:ext cx="7720345" cy="8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4838" b="1" u="sng" dirty="0">
                <a:solidFill>
                  <a:srgbClr val="0000FF"/>
                </a:solidFill>
                <a:latin typeface="Comic Sans MS" panose="030F0702030302020204" pitchFamily="66" charset="0"/>
              </a:rPr>
              <a:t>Situación de aprendizaje</a:t>
            </a:r>
            <a:r>
              <a:rPr lang="es-ES" sz="4838" b="1" dirty="0">
                <a:solidFill>
                  <a:srgbClr val="0000FF"/>
                </a:solidFill>
                <a:latin typeface="Comic Sans MS" panose="030F0702030302020204" pitchFamily="66" charset="0"/>
              </a:rPr>
              <a:t>:</a:t>
            </a:r>
            <a:endParaRPr sz="5409" b="1" dirty="0">
              <a:solidFill>
                <a:srgbClr val="C00000"/>
              </a:solidFill>
              <a:latin typeface="Britannic Bold" panose="020B0903060703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324358" y="2394756"/>
            <a:ext cx="11678100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b="1" u="sng" dirty="0">
                <a:solidFill>
                  <a:srgbClr val="0000FF"/>
                </a:solidFill>
                <a:latin typeface="Comic Sans MS" panose="030F0702030302020204" pitchFamily="66" charset="0"/>
                <a:ea typeface="Roboto Serif"/>
                <a:cs typeface="Roboto Serif"/>
                <a:sym typeface="Roboto Serif"/>
              </a:rPr>
              <a:t>Objetivo: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ES" sz="1900" b="1" u="sng" dirty="0">
              <a:solidFill>
                <a:srgbClr val="0000FF"/>
              </a:solidFill>
              <a:latin typeface="Comic Sans MS" panose="030F0702030302020204" pitchFamily="66" charset="0"/>
              <a:ea typeface="Roboto Serif"/>
              <a:cs typeface="Roboto Serif"/>
              <a:sym typeface="Roboto Serif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dirty="0">
                <a:solidFill>
                  <a:srgbClr val="0000FF"/>
                </a:solidFill>
                <a:latin typeface="Comic Sans MS" panose="030F0702030302020204" pitchFamily="66" charset="0"/>
                <a:ea typeface="Roboto Serif"/>
                <a:cs typeface="Roboto Serif"/>
                <a:sym typeface="Roboto Serif"/>
              </a:rPr>
              <a:t>Aprender a través del aprendizaje automático </a:t>
            </a:r>
            <a:r>
              <a:rPr lang="es-ES" sz="1900" dirty="0" smtClean="0">
                <a:solidFill>
                  <a:srgbClr val="0000FF"/>
                </a:solidFill>
                <a:latin typeface="Comic Sans MS" panose="030F0702030302020204" pitchFamily="66" charset="0"/>
                <a:ea typeface="Roboto Serif"/>
                <a:cs typeface="Roboto Serif"/>
                <a:sym typeface="Roboto Serif"/>
              </a:rPr>
              <a:t>de </a:t>
            </a:r>
            <a:r>
              <a:rPr lang="es-ES" sz="1900" dirty="0" err="1" smtClean="0">
                <a:solidFill>
                  <a:srgbClr val="0000FF"/>
                </a:solidFill>
                <a:latin typeface="Comic Sans MS" panose="030F0702030302020204" pitchFamily="66" charset="0"/>
                <a:ea typeface="Roboto Serif"/>
                <a:cs typeface="Roboto Serif"/>
                <a:sym typeface="Roboto Serif"/>
              </a:rPr>
              <a:t>LearningML</a:t>
            </a:r>
            <a:r>
              <a:rPr lang="es-ES" sz="1900" dirty="0" smtClean="0">
                <a:solidFill>
                  <a:srgbClr val="0000FF"/>
                </a:solidFill>
                <a:latin typeface="Comic Sans MS" panose="030F0702030302020204" pitchFamily="66" charset="0"/>
                <a:ea typeface="Roboto Serif"/>
                <a:cs typeface="Roboto Serif"/>
                <a:sym typeface="Roboto Serif"/>
              </a:rPr>
              <a:t>.</a:t>
            </a:r>
            <a:endParaRPr lang="es-ES" sz="1900" dirty="0">
              <a:solidFill>
                <a:srgbClr val="0000FF"/>
              </a:solidFill>
              <a:latin typeface="Comic Sans MS" panose="030F0702030302020204" pitchFamily="66" charset="0"/>
              <a:ea typeface="Roboto Serif"/>
              <a:cs typeface="Roboto Serif"/>
              <a:sym typeface="Roboto Serif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ES" sz="1900" dirty="0">
              <a:solidFill>
                <a:srgbClr val="0000FF"/>
              </a:solidFill>
              <a:latin typeface="Comic Sans MS" panose="030F0702030302020204" pitchFamily="66" charset="0"/>
              <a:ea typeface="Roboto Serif"/>
              <a:cs typeface="Roboto Serif"/>
              <a:sym typeface="Roboto Serif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dirty="0">
                <a:solidFill>
                  <a:srgbClr val="0000FF"/>
                </a:solidFill>
                <a:latin typeface="Comic Sans MS" panose="030F0702030302020204" pitchFamily="66" charset="0"/>
                <a:ea typeface="Roboto Serif"/>
                <a:cs typeface="Roboto Serif"/>
                <a:sym typeface="Roboto Serif"/>
              </a:rPr>
              <a:t>Los </a:t>
            </a:r>
            <a:r>
              <a:rPr lang="es-ES" sz="1900" dirty="0" err="1">
                <a:solidFill>
                  <a:srgbClr val="0000FF"/>
                </a:solidFill>
                <a:latin typeface="Comic Sans MS" panose="030F0702030302020204" pitchFamily="66" charset="0"/>
                <a:ea typeface="Roboto Serif"/>
                <a:cs typeface="Roboto Serif"/>
                <a:sym typeface="Roboto Serif"/>
              </a:rPr>
              <a:t>niñ@s</a:t>
            </a:r>
            <a:r>
              <a:rPr lang="es-ES" sz="1900" dirty="0">
                <a:solidFill>
                  <a:srgbClr val="0000FF"/>
                </a:solidFill>
                <a:latin typeface="Comic Sans MS" panose="030F0702030302020204" pitchFamily="66" charset="0"/>
                <a:ea typeface="Roboto Serif"/>
                <a:cs typeface="Roboto Serif"/>
                <a:sym typeface="Roboto Serif"/>
              </a:rPr>
              <a:t> entrenan al ordenador para reconocer mediante textos e imágenes, los diferentes tipos de vertebrados creando una máquina clasificadora.</a:t>
            </a:r>
            <a:endParaRPr sz="1900" dirty="0">
              <a:solidFill>
                <a:srgbClr val="0000FF"/>
              </a:solidFill>
              <a:latin typeface="Comic Sans MS" panose="030F0702030302020204" pitchFamily="66" charset="0"/>
              <a:ea typeface="Roboto Serif"/>
              <a:cs typeface="Roboto Serif"/>
              <a:sym typeface="Roboto Serif"/>
            </a:endParaRPr>
          </a:p>
        </p:txBody>
      </p:sp>
      <p:pic>
        <p:nvPicPr>
          <p:cNvPr id="110" name="Google Shape;110;p15" descr="Progress on LearningML, the digital tool to learn Machine Learning concepts  | FAI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358" y="4260689"/>
            <a:ext cx="2078289" cy="93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 descr="Scrat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3150" y="4260689"/>
            <a:ext cx="1538488" cy="13952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4198199" y="6550223"/>
            <a:ext cx="2013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Imágenes. </a:t>
            </a:r>
            <a:r>
              <a:rPr lang="es-ES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Fuente propia</a:t>
            </a:r>
          </a:p>
        </p:txBody>
      </p:sp>
      <p:pic>
        <p:nvPicPr>
          <p:cNvPr id="8" name="Imagen 7" descr="C:\Users\Lopecillos\Downloads\IMG_20221202_103108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9"/>
          <a:stretch/>
        </p:blipFill>
        <p:spPr bwMode="auto">
          <a:xfrm>
            <a:off x="5635870" y="4355377"/>
            <a:ext cx="2980591" cy="21696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7376747" y="1454486"/>
            <a:ext cx="56358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dirty="0" smtClean="0">
                <a:solidFill>
                  <a:srgbClr val="FF0066"/>
                </a:solidFill>
                <a:latin typeface="Bernard MT Condensed" panose="02050806060905020404" pitchFamily="18" charset="0"/>
              </a:rPr>
              <a:t>CLASIFICATOR 3000!</a:t>
            </a:r>
            <a:endParaRPr lang="es-ES" sz="4800" dirty="0">
              <a:solidFill>
                <a:srgbClr val="FF0066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4824" y="4353063"/>
            <a:ext cx="2660222" cy="21758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81000" y="1169390"/>
            <a:ext cx="10515600" cy="690902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s-ES" u="none" dirty="0">
                <a:solidFill>
                  <a:srgbClr val="0000FF"/>
                </a:solidFill>
              </a:rPr>
              <a:t>1. </a:t>
            </a:r>
            <a:r>
              <a:rPr lang="es-ES" dirty="0">
                <a:solidFill>
                  <a:srgbClr val="0000FF"/>
                </a:solidFill>
              </a:rPr>
              <a:t>Y con ella llegó el escándalo</a:t>
            </a:r>
            <a:r>
              <a:rPr lang="es-ES" u="none" dirty="0">
                <a:solidFill>
                  <a:srgbClr val="0000FF"/>
                </a:solidFill>
              </a:rPr>
              <a:t>…… </a:t>
            </a:r>
            <a:r>
              <a:rPr lang="es-ES" dirty="0">
                <a:solidFill>
                  <a:srgbClr val="0000FF"/>
                </a:solidFill>
              </a:rPr>
              <a:t> </a:t>
            </a:r>
            <a:endParaRPr lang="es-ES" sz="4000" dirty="0">
              <a:solidFill>
                <a:srgbClr val="0000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574431" y="1983192"/>
            <a:ext cx="10996246" cy="362345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Primer contacto con la IA para </a:t>
            </a:r>
            <a:r>
              <a:rPr lang="es-ES" sz="1800" b="1" u="sng" dirty="0" err="1">
                <a:solidFill>
                  <a:srgbClr val="1008B8"/>
                </a:solidFill>
                <a:latin typeface="Comic Sans MS" panose="030F0702030302020204" pitchFamily="66" charset="0"/>
              </a:rPr>
              <a:t>niñ@s</a:t>
            </a: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 de 3º</a:t>
            </a:r>
            <a:endParaRPr lang="es-ES" sz="1800" dirty="0">
              <a:solidFill>
                <a:srgbClr val="1008B8"/>
              </a:solidFill>
              <a:latin typeface="Comic Sans MS" panose="030F0702030302020204" pitchFamily="66" charset="0"/>
            </a:endParaRPr>
          </a:p>
          <a:p>
            <a:pPr marL="114300" indent="0">
              <a:buNone/>
            </a:pP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Se presentan:</a:t>
            </a:r>
          </a:p>
          <a:p>
            <a:pPr marL="114300" indent="0">
              <a:buNone/>
            </a:pP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a) Posibilidades atractivas, motivadoras e inspiradoras de la IA (vistos en el curso): </a:t>
            </a:r>
            <a:r>
              <a:rPr lang="es-ES" sz="1800" dirty="0" err="1">
                <a:solidFill>
                  <a:srgbClr val="1008B8"/>
                </a:solidFill>
                <a:latin typeface="Comic Sans MS" panose="030F0702030302020204" pitchFamily="66" charset="0"/>
              </a:rPr>
              <a:t>Akinator</a:t>
            </a: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, Quick </a:t>
            </a:r>
            <a:r>
              <a:rPr lang="es-ES" sz="1800" dirty="0" err="1">
                <a:solidFill>
                  <a:srgbClr val="1008B8"/>
                </a:solidFill>
                <a:latin typeface="Comic Sans MS" panose="030F0702030302020204" pitchFamily="66" charset="0"/>
              </a:rPr>
              <a:t>Draw</a:t>
            </a: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, </a:t>
            </a:r>
            <a:r>
              <a:rPr lang="es-ES" sz="1800" dirty="0" err="1">
                <a:solidFill>
                  <a:srgbClr val="1008B8"/>
                </a:solidFill>
                <a:latin typeface="Comic Sans MS" panose="030F0702030302020204" pitchFamily="66" charset="0"/>
              </a:rPr>
              <a:t>Teachable</a:t>
            </a: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 Machine </a:t>
            </a:r>
            <a:r>
              <a:rPr lang="es-ES" sz="1800" b="1" dirty="0">
                <a:solidFill>
                  <a:srgbClr val="1008B8"/>
                </a:solidFill>
                <a:latin typeface="Comic Sans MS" panose="030F0702030302020204" pitchFamily="66" charset="0"/>
              </a:rPr>
              <a:t>y flipan </a:t>
            </a:r>
            <a:r>
              <a:rPr lang="es-ES" sz="1800" b="1" dirty="0" smtClean="0">
                <a:solidFill>
                  <a:srgbClr val="1008B8"/>
                </a:solidFill>
                <a:latin typeface="Comic Sans MS" panose="030F0702030302020204" pitchFamily="66" charset="0"/>
              </a:rPr>
              <a:t>….. </a:t>
            </a:r>
            <a:r>
              <a:rPr lang="es-ES" sz="1800" b="1" dirty="0" err="1" smtClean="0">
                <a:solidFill>
                  <a:srgbClr val="1008B8"/>
                </a:solidFill>
                <a:latin typeface="Comic Sans MS" panose="030F0702030302020204" pitchFamily="66" charset="0"/>
              </a:rPr>
              <a:t>Kasparov</a:t>
            </a:r>
            <a:r>
              <a:rPr lang="es-ES" sz="1800" b="1" dirty="0" smtClean="0">
                <a:solidFill>
                  <a:srgbClr val="1008B8"/>
                </a:solidFill>
                <a:latin typeface="Comic Sans MS" panose="030F0702030302020204" pitchFamily="66" charset="0"/>
              </a:rPr>
              <a:t> vencido por </a:t>
            </a:r>
            <a:r>
              <a:rPr lang="es-ES" sz="1800" b="1" dirty="0" err="1" smtClean="0">
                <a:solidFill>
                  <a:srgbClr val="1008B8"/>
                </a:solidFill>
                <a:latin typeface="Comic Sans MS" panose="030F0702030302020204" pitchFamily="66" charset="0"/>
              </a:rPr>
              <a:t>Deeper</a:t>
            </a:r>
            <a:r>
              <a:rPr lang="es-ES" sz="1800" b="1" dirty="0" smtClean="0">
                <a:solidFill>
                  <a:srgbClr val="1008B8"/>
                </a:solidFill>
                <a:latin typeface="Comic Sans MS" panose="030F0702030302020204" pitchFamily="66" charset="0"/>
              </a:rPr>
              <a:t> Blue!!!</a:t>
            </a:r>
            <a:endParaRPr lang="es-ES" sz="1800" b="1" dirty="0">
              <a:solidFill>
                <a:srgbClr val="1008B8"/>
              </a:solidFill>
              <a:latin typeface="Comic Sans MS" panose="030F0702030302020204" pitchFamily="66" charset="0"/>
            </a:endParaRPr>
          </a:p>
          <a:p>
            <a:pPr marL="114300" indent="0">
              <a:buNone/>
            </a:pP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b) Riesgos de un mal uso: suplantación de audio, vídeo. Jugamos con </a:t>
            </a:r>
            <a:r>
              <a:rPr lang="es-ES" sz="1800" dirty="0" err="1">
                <a:solidFill>
                  <a:srgbClr val="1008B8"/>
                </a:solidFill>
                <a:latin typeface="Comic Sans MS" panose="030F0702030302020204" pitchFamily="66" charset="0"/>
              </a:rPr>
              <a:t>Which</a:t>
            </a: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 err="1">
                <a:solidFill>
                  <a:srgbClr val="1008B8"/>
                </a:solidFill>
                <a:latin typeface="Comic Sans MS" panose="030F0702030302020204" pitchFamily="66" charset="0"/>
              </a:rPr>
              <a:t>face</a:t>
            </a: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 err="1">
                <a:solidFill>
                  <a:srgbClr val="1008B8"/>
                </a:solidFill>
                <a:latin typeface="Comic Sans MS" panose="030F0702030302020204" pitchFamily="66" charset="0"/>
              </a:rPr>
              <a:t>is</a:t>
            </a: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 real? Y les encanta.</a:t>
            </a:r>
          </a:p>
          <a:p>
            <a:pPr marL="114300" indent="0">
              <a:buNone/>
            </a:pP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c) Se introduce en su vocabulario la palabra Algoritmo por primera vez</a:t>
            </a:r>
          </a:p>
          <a:p>
            <a:pPr marL="114300" indent="0">
              <a:buNone/>
            </a:pP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Se lanza un reto: Vamos a usarla …. </a:t>
            </a:r>
          </a:p>
          <a:p>
            <a:pPr marL="114300" indent="0">
              <a:buNone/>
            </a:pP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Vamos a crear juntos el </a:t>
            </a:r>
            <a:r>
              <a:rPr lang="es-ES" sz="1800" dirty="0" err="1" smtClean="0">
                <a:solidFill>
                  <a:srgbClr val="1008B8"/>
                </a:solidFill>
                <a:latin typeface="Comic Sans MS" panose="030F0702030302020204" pitchFamily="66" charset="0"/>
              </a:rPr>
              <a:t>Clasificator</a:t>
            </a:r>
            <a:r>
              <a:rPr lang="es-ES" sz="1800" dirty="0" smtClean="0">
                <a:solidFill>
                  <a:srgbClr val="1008B8"/>
                </a:solidFill>
                <a:latin typeface="Comic Sans MS" panose="030F0702030302020204" pitchFamily="66" charset="0"/>
              </a:rPr>
              <a:t> </a:t>
            </a: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usando una nueva herramienta </a:t>
            </a:r>
            <a:r>
              <a:rPr lang="es-ES" sz="1800" dirty="0" err="1">
                <a:solidFill>
                  <a:srgbClr val="1008B8"/>
                </a:solidFill>
                <a:latin typeface="Comic Sans MS" panose="030F0702030302020204" pitchFamily="66" charset="0"/>
              </a:rPr>
              <a:t>Learning</a:t>
            </a: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 ML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561" y="5080479"/>
            <a:ext cx="2072524" cy="16287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356" y="5284974"/>
            <a:ext cx="2285075" cy="157302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330974" y="6550223"/>
            <a:ext cx="21723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1008B8"/>
                </a:solidFill>
              </a:rPr>
              <a:t>Imágenes. Fuente propia</a:t>
            </a:r>
          </a:p>
        </p:txBody>
      </p:sp>
    </p:spTree>
    <p:extLst>
      <p:ext uri="{BB962C8B-B14F-4D97-AF65-F5344CB8AC3E}">
        <p14:creationId xmlns:p14="http://schemas.microsoft.com/office/powerpoint/2010/main" val="296762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81000" y="1169390"/>
            <a:ext cx="10515600" cy="690902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s-ES" u="none" dirty="0">
                <a:solidFill>
                  <a:srgbClr val="0000FF"/>
                </a:solidFill>
              </a:rPr>
              <a:t>2. Aprendiendo de dos de los GRANDES !!!!</a:t>
            </a:r>
            <a:r>
              <a:rPr lang="es-ES" dirty="0">
                <a:solidFill>
                  <a:srgbClr val="0000FF"/>
                </a:solidFill>
              </a:rPr>
              <a:t> </a:t>
            </a:r>
            <a:endParaRPr lang="es-ES" sz="4000" dirty="0">
              <a:solidFill>
                <a:srgbClr val="0000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574431" y="1983192"/>
            <a:ext cx="10996246" cy="362345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Pablo Dúo, José Ignacio Huertas y al padre de la criatura ….Juan David Rodríguez</a:t>
            </a:r>
            <a:endParaRPr lang="es-ES" sz="1800" dirty="0">
              <a:solidFill>
                <a:srgbClr val="1008B8"/>
              </a:solidFill>
              <a:latin typeface="Comic Sans MS" panose="030F0702030302020204" pitchFamily="66" charset="0"/>
            </a:endParaRPr>
          </a:p>
          <a:p>
            <a:pPr marL="114300" indent="0" algn="just">
              <a:buNone/>
            </a:pP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Vemos juntos partes de las sesiones grabadas.</a:t>
            </a:r>
          </a:p>
          <a:p>
            <a:pPr marL="114300" indent="0" algn="just">
              <a:buNone/>
            </a:pP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Poneros cara y ver actividades hechas con otros </a:t>
            </a:r>
            <a:r>
              <a:rPr lang="es-ES" sz="1800" dirty="0" err="1">
                <a:solidFill>
                  <a:srgbClr val="1008B8"/>
                </a:solidFill>
                <a:latin typeface="Comic Sans MS" panose="030F0702030302020204" pitchFamily="66" charset="0"/>
              </a:rPr>
              <a:t>niñ@s</a:t>
            </a: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 nos ayuda a comprender la finalidad y uso que le vamos a dar.</a:t>
            </a:r>
          </a:p>
          <a:p>
            <a:pPr marL="114300" indent="0" algn="just">
              <a:buNone/>
            </a:pP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Tenemos que ser conscientes de que son </a:t>
            </a:r>
            <a:r>
              <a:rPr lang="es-ES" sz="1800" dirty="0" err="1">
                <a:solidFill>
                  <a:srgbClr val="1008B8"/>
                </a:solidFill>
                <a:latin typeface="Comic Sans MS" panose="030F0702030302020204" pitchFamily="66" charset="0"/>
              </a:rPr>
              <a:t>niñ@s</a:t>
            </a:r>
            <a:r>
              <a:rPr lang="es-ES" sz="1800" dirty="0">
                <a:solidFill>
                  <a:srgbClr val="1008B8"/>
                </a:solidFill>
                <a:latin typeface="Comic Sans MS" panose="030F0702030302020204" pitchFamily="66" charset="0"/>
              </a:rPr>
              <a:t> de 3º y no podemos trabajar a un nivel de abstracción tan alto.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864" y="4159242"/>
            <a:ext cx="3840813" cy="240812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960" y="4226304"/>
            <a:ext cx="2670279" cy="23410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807" y="4492457"/>
            <a:ext cx="2322777" cy="139000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322857" y="6567371"/>
            <a:ext cx="2172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1008B8"/>
                </a:solidFill>
              </a:rPr>
              <a:t>Imágenes. Fuente propia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059198" y="5933119"/>
            <a:ext cx="1717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/>
              <a:t>Imágen</a:t>
            </a:r>
            <a:r>
              <a:rPr lang="es-ES" dirty="0" smtClean="0"/>
              <a:t>. Pablo Dúo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4941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81000" y="1169390"/>
            <a:ext cx="10829192" cy="690902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s-ES" u="none" dirty="0">
                <a:solidFill>
                  <a:srgbClr val="0000FF"/>
                </a:solidFill>
              </a:rPr>
              <a:t>3. MANOS A LA OBRA!!!</a:t>
            </a:r>
            <a:endParaRPr lang="es-ES" sz="4000" dirty="0">
              <a:solidFill>
                <a:srgbClr val="0000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574431" y="1983192"/>
            <a:ext cx="10996246" cy="3922272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Incorporando Rutinas de pensamiento de Pablo Dúo</a:t>
            </a:r>
            <a:endParaRPr lang="es-ES" sz="1800" dirty="0">
              <a:solidFill>
                <a:srgbClr val="1008B8"/>
              </a:solidFill>
              <a:latin typeface="Comic Sans MS" panose="030F0702030302020204" pitchFamily="66" charset="0"/>
            </a:endParaRPr>
          </a:p>
          <a:p>
            <a:pPr marL="114300" indent="0">
              <a:buNone/>
            </a:pP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Haciendo nuestros primeros pinitos cacharreando con </a:t>
            </a:r>
            <a:r>
              <a:rPr lang="es-ES" sz="1800" b="1" u="sng" dirty="0" err="1">
                <a:solidFill>
                  <a:srgbClr val="1008B8"/>
                </a:solidFill>
                <a:latin typeface="Comic Sans MS" panose="030F0702030302020204" pitchFamily="66" charset="0"/>
              </a:rPr>
              <a:t>Leaning</a:t>
            </a: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 ML  y su gato negro (sesgos)</a:t>
            </a:r>
          </a:p>
          <a:p>
            <a:pPr marL="114300" indent="0">
              <a:buNone/>
            </a:pP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Reflexionando haciendo preguntas para que eso no ocurra</a:t>
            </a:r>
          </a:p>
          <a:p>
            <a:pPr marL="114300" indent="0">
              <a:buNone/>
            </a:pP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Estableciendo equipos de trabajo: </a:t>
            </a:r>
            <a:r>
              <a:rPr lang="es-ES" sz="1800" b="1" u="sng" dirty="0" err="1">
                <a:solidFill>
                  <a:srgbClr val="1008B8"/>
                </a:solidFill>
                <a:latin typeface="Comic Sans MS" panose="030F0702030302020204" pitchFamily="66" charset="0"/>
              </a:rPr>
              <a:t>mammals</a:t>
            </a: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, </a:t>
            </a:r>
            <a:r>
              <a:rPr lang="es-ES" sz="1800" b="1" u="sng" dirty="0" err="1">
                <a:solidFill>
                  <a:srgbClr val="1008B8"/>
                </a:solidFill>
                <a:latin typeface="Comic Sans MS" panose="030F0702030302020204" pitchFamily="66" charset="0"/>
              </a:rPr>
              <a:t>birds</a:t>
            </a: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, </a:t>
            </a:r>
            <a:r>
              <a:rPr lang="es-ES" sz="1800" b="1" u="sng" dirty="0" err="1">
                <a:solidFill>
                  <a:srgbClr val="1008B8"/>
                </a:solidFill>
                <a:latin typeface="Comic Sans MS" panose="030F0702030302020204" pitchFamily="66" charset="0"/>
              </a:rPr>
              <a:t>fish</a:t>
            </a: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, reptiles and </a:t>
            </a:r>
            <a:r>
              <a:rPr lang="es-ES" sz="1800" b="1" u="sng" dirty="0" err="1">
                <a:solidFill>
                  <a:srgbClr val="1008B8"/>
                </a:solidFill>
                <a:latin typeface="Comic Sans MS" panose="030F0702030302020204" pitchFamily="66" charset="0"/>
              </a:rPr>
              <a:t>anphibians</a:t>
            </a:r>
            <a:endParaRPr lang="es-ES" sz="1800" b="1" u="sng" dirty="0">
              <a:solidFill>
                <a:srgbClr val="1008B8"/>
              </a:solidFill>
              <a:latin typeface="Comic Sans MS" panose="030F0702030302020204" pitchFamily="66" charset="0"/>
            </a:endParaRPr>
          </a:p>
          <a:p>
            <a:pPr marL="114300" indent="0">
              <a:buNone/>
            </a:pP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Recopilando Datos de entrenamiento y de prueba: primero textos, luego imágenes</a:t>
            </a:r>
          </a:p>
          <a:p>
            <a:pPr marL="114300" indent="0">
              <a:buNone/>
            </a:pP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Fase de mucho trabajo hasta que llegan los refuerzos: </a:t>
            </a:r>
            <a:r>
              <a:rPr lang="es-ES" sz="1800" b="1" u="sng" dirty="0" err="1">
                <a:solidFill>
                  <a:srgbClr val="1008B8"/>
                </a:solidFill>
                <a:latin typeface="Comic Sans MS" panose="030F0702030302020204" pitchFamily="66" charset="0"/>
              </a:rPr>
              <a:t>Jalaf</a:t>
            </a: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, que nos ayuda con la parte más compleja para nosotros ahora, Scratch</a:t>
            </a:r>
          </a:p>
          <a:p>
            <a:pPr marL="114300" indent="0">
              <a:buNone/>
            </a:pPr>
            <a:r>
              <a:rPr lang="es-ES" sz="1800" b="1" u="sng" dirty="0">
                <a:solidFill>
                  <a:srgbClr val="1008B8"/>
                </a:solidFill>
                <a:latin typeface="Comic Sans MS" panose="030F0702030302020204" pitchFamily="66" charset="0"/>
              </a:rPr>
              <a:t>Elaboración vídeo de presentación: nuestro PRODUCTO </a:t>
            </a:r>
            <a:r>
              <a:rPr lang="es-ES" sz="1800" b="1" u="sng" dirty="0" smtClean="0">
                <a:solidFill>
                  <a:srgbClr val="1008B8"/>
                </a:solidFill>
                <a:latin typeface="Comic Sans MS" panose="030F0702030302020204" pitchFamily="66" charset="0"/>
              </a:rPr>
              <a:t>FINAL</a:t>
            </a:r>
          </a:p>
          <a:p>
            <a:pPr marL="114300" indent="0">
              <a:buNone/>
            </a:pPr>
            <a:endParaRPr lang="es-ES" sz="1800" b="1" u="sng" dirty="0">
              <a:solidFill>
                <a:srgbClr val="1008B8"/>
              </a:solidFill>
              <a:latin typeface="Comic Sans MS" panose="030F0702030302020204" pitchFamily="66" charset="0"/>
            </a:endParaRPr>
          </a:p>
          <a:p>
            <a:pPr marL="114300" indent="0" algn="ctr">
              <a:buNone/>
            </a:pPr>
            <a:r>
              <a:rPr lang="es-ES" sz="3600" b="1" u="sng" dirty="0">
                <a:solidFill>
                  <a:srgbClr val="FF0066"/>
                </a:solidFill>
                <a:latin typeface="Comic Sans MS" panose="030F0702030302020204" pitchFamily="66" charset="0"/>
              </a:rPr>
              <a:t>EL </a:t>
            </a:r>
            <a:r>
              <a:rPr lang="es-ES" sz="3600" b="1" u="sng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CLASIFICATOR 3000!!!!</a:t>
            </a:r>
            <a:endParaRPr lang="es-ES" sz="3600" b="1" u="sng" dirty="0">
              <a:solidFill>
                <a:srgbClr val="FF0066"/>
              </a:solidFill>
              <a:latin typeface="Comic Sans MS" panose="030F0702030302020204" pitchFamily="66" charset="0"/>
            </a:endParaRPr>
          </a:p>
          <a:p>
            <a:pPr marL="114300" indent="0">
              <a:buNone/>
            </a:pPr>
            <a:endParaRPr lang="es-ES" sz="1800" b="1" u="sng" dirty="0">
              <a:solidFill>
                <a:srgbClr val="1008B8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452" y="628934"/>
            <a:ext cx="1760199" cy="13784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677" y="1613157"/>
            <a:ext cx="1485900" cy="7892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683" y="5905464"/>
            <a:ext cx="993972" cy="8557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716" y="4509083"/>
            <a:ext cx="1535411" cy="95834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7977884" y="1120362"/>
            <a:ext cx="3935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Imágenes. Rutinas de pensamiento. </a:t>
            </a:r>
            <a:r>
              <a:rPr lang="es-ES" dirty="0" smtClean="0"/>
              <a:t>Pablo Dúo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584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81000" y="1169390"/>
            <a:ext cx="10829192" cy="690902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es-ES" u="none" dirty="0">
                <a:solidFill>
                  <a:srgbClr val="0000FF"/>
                </a:solidFill>
              </a:rPr>
              <a:t>3. </a:t>
            </a:r>
            <a:r>
              <a:rPr lang="es-ES" u="none" dirty="0" smtClean="0">
                <a:solidFill>
                  <a:srgbClr val="0000FF"/>
                </a:solidFill>
              </a:rPr>
              <a:t>EVALUACIÓN</a:t>
            </a:r>
            <a:endParaRPr lang="es-ES" sz="4000" dirty="0">
              <a:solidFill>
                <a:srgbClr val="0000FF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574431" y="1983192"/>
            <a:ext cx="10996246" cy="362345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" sz="1800" b="1" u="sng" dirty="0" err="1" smtClean="0">
                <a:solidFill>
                  <a:srgbClr val="1008B8"/>
                </a:solidFill>
                <a:latin typeface="Comic Sans MS" panose="030F0702030302020204" pitchFamily="66" charset="0"/>
              </a:rPr>
              <a:t>Kahoot</a:t>
            </a:r>
            <a:endParaRPr lang="es-ES" sz="1800" b="1" u="sng" dirty="0" smtClean="0">
              <a:solidFill>
                <a:srgbClr val="1008B8"/>
              </a:solidFill>
              <a:latin typeface="Comic Sans MS" panose="030F0702030302020204" pitchFamily="66" charset="0"/>
            </a:endParaRPr>
          </a:p>
          <a:p>
            <a:pPr marL="114300" indent="0">
              <a:buNone/>
            </a:pPr>
            <a:r>
              <a:rPr lang="es-ES" sz="1800" b="1" u="sng" dirty="0" smtClean="0">
                <a:solidFill>
                  <a:srgbClr val="1008B8"/>
                </a:solidFill>
                <a:latin typeface="Comic Sans MS" panose="030F0702030302020204" pitchFamily="66" charset="0"/>
              </a:rPr>
              <a:t>Dianas de evaluación   </a:t>
            </a:r>
          </a:p>
          <a:p>
            <a:pPr marL="114300" indent="0">
              <a:buNone/>
            </a:pPr>
            <a:r>
              <a:rPr lang="es-ES" sz="1800" b="1" u="sng" dirty="0" smtClean="0">
                <a:solidFill>
                  <a:srgbClr val="1008B8"/>
                </a:solidFill>
                <a:latin typeface="Comic Sans MS" panose="030F0702030302020204" pitchFamily="66" charset="0"/>
              </a:rPr>
              <a:t>Proyectos   </a:t>
            </a:r>
          </a:p>
          <a:p>
            <a:pPr marL="114300" indent="0">
              <a:buNone/>
            </a:pPr>
            <a:r>
              <a:rPr lang="es-ES" sz="1800" b="1" u="sng" dirty="0" smtClean="0">
                <a:solidFill>
                  <a:srgbClr val="1008B8"/>
                </a:solidFill>
                <a:latin typeface="Comic Sans MS" panose="030F0702030302020204" pitchFamily="66" charset="0"/>
              </a:rPr>
              <a:t>Producciones                    </a:t>
            </a:r>
            <a:endParaRPr lang="es-ES" sz="1800" b="1" u="sng" dirty="0">
              <a:solidFill>
                <a:srgbClr val="1008B8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29" y="3169633"/>
            <a:ext cx="3088895" cy="215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01" y="1169389"/>
            <a:ext cx="3395437" cy="247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079" y="4003955"/>
            <a:ext cx="4345598" cy="26483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351" y="6463328"/>
            <a:ext cx="2194750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83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50" y="1699959"/>
            <a:ext cx="10267179" cy="4953253"/>
          </a:xfrm>
          <a:prstGeom prst="rect">
            <a:avLst/>
          </a:prstGeom>
        </p:spPr>
      </p:pic>
      <p:sp>
        <p:nvSpPr>
          <p:cNvPr id="148" name="Google Shape;148;p19"/>
          <p:cNvSpPr txBox="1">
            <a:spLocks noGrp="1"/>
          </p:cNvSpPr>
          <p:nvPr>
            <p:ph type="title"/>
          </p:nvPr>
        </p:nvSpPr>
        <p:spPr>
          <a:xfrm>
            <a:off x="2809725" y="1373352"/>
            <a:ext cx="10515600" cy="564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3100" dirty="0">
                <a:solidFill>
                  <a:srgbClr val="0000FF"/>
                </a:solidFill>
              </a:rPr>
              <a:t>Desarrollo con Machine </a:t>
            </a:r>
            <a:r>
              <a:rPr lang="es-ES" sz="3100" dirty="0" err="1">
                <a:solidFill>
                  <a:srgbClr val="0000FF"/>
                </a:solidFill>
              </a:rPr>
              <a:t>Learning</a:t>
            </a:r>
            <a:r>
              <a:rPr lang="es-ES" sz="3100" dirty="0">
                <a:solidFill>
                  <a:srgbClr val="0000FF"/>
                </a:solidFill>
              </a:rPr>
              <a:t>  </a:t>
            </a:r>
            <a:endParaRPr sz="3100" u="none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ángulo 3"/>
          <p:cNvSpPr/>
          <p:nvPr/>
        </p:nvSpPr>
        <p:spPr>
          <a:xfrm>
            <a:off x="7640544" y="5420435"/>
            <a:ext cx="4475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0" b="1" dirty="0">
                <a:solidFill>
                  <a:srgbClr val="00B050"/>
                </a:solidFill>
              </a:rPr>
              <a:t>VÍDEO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823" y="6554881"/>
            <a:ext cx="2194750" cy="3779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6"/>
          <p:cNvSpPr txBox="1"/>
          <p:nvPr/>
        </p:nvSpPr>
        <p:spPr>
          <a:xfrm>
            <a:off x="381000" y="1023644"/>
            <a:ext cx="57150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700" b="1" u="sng" dirty="0">
                <a:solidFill>
                  <a:srgbClr val="0D67E3"/>
                </a:solidFill>
                <a:latin typeface="Calibri"/>
                <a:ea typeface="Calibri"/>
                <a:cs typeface="Calibri"/>
                <a:sym typeface="Calibri"/>
              </a:rPr>
              <a:t>Mi programación</a:t>
            </a:r>
            <a:endParaRPr sz="3700" b="1" dirty="0">
              <a:solidFill>
                <a:srgbClr val="0D67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432450" y="1419900"/>
            <a:ext cx="11327100" cy="541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rgbClr val="38761D"/>
                </a:solidFill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NATURAL SCIENCE</a:t>
            </a:r>
          </a:p>
          <a:p>
            <a:pPr lvl="0" algn="just">
              <a:spcBef>
                <a:spcPts val="300"/>
              </a:spcBef>
            </a:pPr>
            <a:r>
              <a:rPr lang="es-ES" b="1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Competencia específica 1.</a:t>
            </a:r>
          </a:p>
          <a:p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Utilizar</a:t>
            </a:r>
            <a:r>
              <a:rPr lang="es-ES" dirty="0">
                <a:latin typeface="Comic Sans MS" panose="030F0702030302020204" pitchFamily="66" charset="0"/>
              </a:rPr>
              <a:t> dispositivos y 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recursos digitales </a:t>
            </a:r>
            <a:r>
              <a:rPr lang="es-ES" dirty="0">
                <a:latin typeface="Comic Sans MS" panose="030F0702030302020204" pitchFamily="66" charset="0"/>
              </a:rPr>
              <a:t>de forma segura, responsable y eficiente, para 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buscar información</a:t>
            </a:r>
            <a:r>
              <a:rPr lang="es-ES" dirty="0">
                <a:latin typeface="Comic Sans MS" panose="030F0702030302020204" pitchFamily="66" charset="0"/>
              </a:rPr>
              <a:t>, comunicarse y trabajar en equipo.</a:t>
            </a:r>
          </a:p>
          <a:p>
            <a:pPr lvl="0"/>
            <a:r>
              <a:rPr lang="es-ES" b="1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Competencia específica 2.</a:t>
            </a:r>
          </a:p>
          <a:p>
            <a:r>
              <a:rPr lang="es-ES" dirty="0">
                <a:latin typeface="Comic Sans MS" panose="030F0702030302020204" pitchFamily="66" charset="0"/>
              </a:rPr>
              <a:t>Plantear y 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dar respuesta a cuestiones </a:t>
            </a:r>
            <a:r>
              <a:rPr lang="es-ES" dirty="0">
                <a:latin typeface="Comic Sans MS" panose="030F0702030302020204" pitchFamily="66" charset="0"/>
              </a:rPr>
              <a:t>científicas sencillas, 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utilizando diferentes técnicas</a:t>
            </a:r>
            <a:r>
              <a:rPr lang="es-ES" dirty="0">
                <a:latin typeface="Comic Sans MS" panose="030F0702030302020204" pitchFamily="66" charset="0"/>
              </a:rPr>
              <a:t>, instrumentos y modelos propios del pensamiento científico.</a:t>
            </a:r>
          </a:p>
          <a:p>
            <a:pPr lvl="0"/>
            <a:r>
              <a:rPr lang="es-ES" b="1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Competencia específica 5.</a:t>
            </a:r>
          </a:p>
          <a:p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Identificar las características de los vertebrados</a:t>
            </a:r>
            <a:r>
              <a:rPr lang="es-ES" dirty="0">
                <a:latin typeface="Comic Sans MS" panose="030F0702030302020204" pitchFamily="66" charset="0"/>
              </a:rPr>
              <a:t>, analizando su organización, características y 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estableciendo relaciones</a:t>
            </a:r>
            <a:r>
              <a:rPr lang="es-ES" dirty="0">
                <a:latin typeface="Comic Sans MS" panose="030F0702030302020204" pitchFamily="66" charset="0"/>
              </a:rPr>
              <a:t>.</a:t>
            </a:r>
          </a:p>
          <a:p>
            <a:pPr lvl="0"/>
            <a:r>
              <a:rPr lang="es-ES" b="1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Competencia específica 9</a:t>
            </a:r>
          </a:p>
          <a:p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Participar en el entorno y la vida social de forma eficaz y constructiva</a:t>
            </a:r>
            <a:endParaRPr b="1" dirty="0">
              <a:solidFill>
                <a:srgbClr val="FF0000"/>
              </a:solidFill>
              <a:highlight>
                <a:srgbClr val="FFFFFF"/>
              </a:highlight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  <a:p>
            <a:pPr marL="0" lvl="0" indent="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ES" b="1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Competencia específica 3.</a:t>
            </a:r>
            <a:endParaRPr b="1" dirty="0">
              <a:highlight>
                <a:srgbClr val="FFFFFF"/>
              </a:highlight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  <a:p>
            <a:pPr marL="0" lvl="0" indent="2286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ES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3.1 </a:t>
            </a:r>
            <a:r>
              <a:rPr lang="es-ES" dirty="0">
                <a:solidFill>
                  <a:srgbClr val="FF0000"/>
                </a:solidFill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Desarrollar</a:t>
            </a:r>
            <a:r>
              <a:rPr lang="es-ES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 y </a:t>
            </a:r>
            <a:r>
              <a:rPr lang="es-ES" dirty="0">
                <a:solidFill>
                  <a:srgbClr val="FF0000"/>
                </a:solidFill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explorar</a:t>
            </a:r>
            <a:r>
              <a:rPr lang="es-ES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 </a:t>
            </a:r>
            <a:r>
              <a:rPr lang="es-ES" i="1" u="sng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en equipo un producto final sencillo</a:t>
            </a:r>
            <a:r>
              <a:rPr lang="es-ES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 que dé solución a un reto.</a:t>
            </a:r>
            <a:endParaRPr dirty="0">
              <a:highlight>
                <a:srgbClr val="FFFFFF"/>
              </a:highlight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  <a:p>
            <a:pPr marL="0" lvl="0" indent="2286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ES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3.2 </a:t>
            </a:r>
            <a:r>
              <a:rPr lang="es-ES" dirty="0">
                <a:solidFill>
                  <a:srgbClr val="FF0000"/>
                </a:solidFill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Presentar </a:t>
            </a:r>
            <a:r>
              <a:rPr lang="es-ES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el producto final de los </a:t>
            </a:r>
            <a:r>
              <a:rPr lang="es-ES" i="1" u="sng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proyectos de diseño en diferentes formatos y explicando los pasos seguidos.</a:t>
            </a:r>
            <a:endParaRPr i="1" u="sng" dirty="0">
              <a:highlight>
                <a:srgbClr val="FFFFFF"/>
              </a:highlight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  <a:p>
            <a:pPr marL="0" lvl="0" indent="2286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-ES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3.3 </a:t>
            </a:r>
            <a:r>
              <a:rPr lang="es-ES" dirty="0">
                <a:solidFill>
                  <a:srgbClr val="FF0000"/>
                </a:solidFill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Resolver</a:t>
            </a:r>
            <a:r>
              <a:rPr lang="es-ES" b="1" dirty="0">
                <a:solidFill>
                  <a:srgbClr val="FF0000"/>
                </a:solidFill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 </a:t>
            </a:r>
            <a:r>
              <a:rPr lang="es-ES" dirty="0">
                <a:solidFill>
                  <a:srgbClr val="282828"/>
                </a:solidFill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problemas (clasificación de animales)</a:t>
            </a:r>
            <a:r>
              <a:rPr lang="es-ES" b="1" dirty="0">
                <a:solidFill>
                  <a:srgbClr val="FF0000"/>
                </a:solidFill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 </a:t>
            </a:r>
            <a:r>
              <a:rPr lang="es-ES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de forma guiada </a:t>
            </a:r>
            <a:r>
              <a:rPr lang="es-ES" i="1" u="sng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a través de la programación</a:t>
            </a:r>
            <a:r>
              <a:rPr lang="es-ES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 y </a:t>
            </a:r>
            <a:r>
              <a:rPr lang="es-ES" dirty="0">
                <a:solidFill>
                  <a:srgbClr val="FF0000"/>
                </a:solidFill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crear</a:t>
            </a:r>
            <a:r>
              <a:rPr lang="es-ES" b="1" dirty="0">
                <a:solidFill>
                  <a:srgbClr val="FF0000"/>
                </a:solidFill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 </a:t>
            </a:r>
            <a:r>
              <a:rPr lang="es-ES" b="1" u="sng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algoritmos</a:t>
            </a:r>
            <a:r>
              <a:rPr lang="es-ES" dirty="0">
                <a:highlight>
                  <a:srgbClr val="FFFFFF"/>
                </a:highlight>
                <a:latin typeface="Comic Sans MS" panose="030F0702030302020204" pitchFamily="66" charset="0"/>
                <a:ea typeface="Verdana"/>
                <a:cs typeface="Verdana"/>
                <a:sym typeface="Verdana"/>
              </a:rPr>
              <a:t> de acuerdo con los principios básicos del pensamiento computacional.</a:t>
            </a:r>
            <a:endParaRPr dirty="0">
              <a:highlight>
                <a:srgbClr val="FFFFFF"/>
              </a:highlight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  <a:p>
            <a:pPr marL="0" lvl="0" indent="228600" algn="just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dirty="0">
              <a:highlight>
                <a:srgbClr val="FFFFFF"/>
              </a:highlight>
              <a:latin typeface="Comic Sans MS" panose="030F0702030302020204" pitchFamily="66" charset="0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sz="1700" b="1" dirty="0">
                <a:solidFill>
                  <a:srgbClr val="00769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Descriptores Operativos</a:t>
            </a:r>
            <a:endParaRPr sz="1700" b="1" dirty="0">
              <a:solidFill>
                <a:srgbClr val="00769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sz="1500" dirty="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CCL1</a:t>
            </a:r>
            <a:r>
              <a:rPr lang="es-ES" sz="1500" dirty="0" smtClean="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, CCL3, </a:t>
            </a:r>
            <a:r>
              <a:rPr lang="es-ES" sz="1500" dirty="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STEM2, STEM3, STEM4, STEM5, CD1, CD2,CD5, CPSAA3, </a:t>
            </a:r>
            <a:r>
              <a:rPr lang="es-ES" sz="1500" dirty="0" smtClean="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CC4, CE2 </a:t>
            </a:r>
            <a:r>
              <a:rPr lang="es-ES" sz="1500" dirty="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CE3</a:t>
            </a:r>
            <a:endParaRPr sz="1500" dirty="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 dirty="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228600" algn="just" rt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None/>
            </a:pPr>
            <a:endParaRPr sz="1200" dirty="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/>
          <p:nvPr/>
        </p:nvSpPr>
        <p:spPr>
          <a:xfrm>
            <a:off x="608128" y="1572569"/>
            <a:ext cx="11898300" cy="335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sz="2200" b="1" dirty="0">
                <a:solidFill>
                  <a:srgbClr val="0D67E3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Saberes básicos</a:t>
            </a:r>
            <a:endParaRPr sz="2200" b="1" dirty="0">
              <a:solidFill>
                <a:srgbClr val="0D67E3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22860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A. Cultura científica.</a:t>
            </a:r>
            <a:endParaRPr b="1"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22860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1. </a:t>
            </a:r>
            <a:r>
              <a:rPr lang="es-ES" i="1" u="sng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Iniciación en la actividad científica.</a:t>
            </a:r>
            <a:endParaRPr i="1" u="sng"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22860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– Procedimientos de indagación adecuados a las necesidades de la </a:t>
            </a:r>
            <a:r>
              <a:rPr lang="es-ES" i="1" u="sng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investigación.</a:t>
            </a:r>
            <a:endParaRPr i="1" u="sng"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   – </a:t>
            </a:r>
            <a:r>
              <a:rPr lang="es-ES" i="1" u="sng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Presentación</a:t>
            </a: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de resultados en formato oral y escrito.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22860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B. Tecnología y digitalización</a:t>
            </a:r>
            <a:endParaRPr b="1"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22860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i="1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2. </a:t>
            </a:r>
            <a:r>
              <a:rPr lang="es-ES" i="1" u="sng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Proyectos de diseño y pensamiento computacional.</a:t>
            </a:r>
            <a:endParaRPr i="1" u="sng"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22860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– Fases de los proyectos de diseño:</a:t>
            </a:r>
            <a:r>
              <a:rPr lang="es-ES" i="1" u="sng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diseño, </a:t>
            </a:r>
            <a:r>
              <a:rPr lang="es-ES" i="1" u="sng" dirty="0" err="1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prototipado</a:t>
            </a:r>
            <a:r>
              <a:rPr lang="es-ES" i="1" u="sng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, prueba y comunicación.</a:t>
            </a:r>
            <a:endParaRPr i="1" u="sng"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22860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– Técnicas cooperativas sencillas para el </a:t>
            </a:r>
            <a:r>
              <a:rPr lang="es-ES" i="1" u="sng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trabajo en equipo</a:t>
            </a: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(asignación de roles y tareas…)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22860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– Iniciación en la </a:t>
            </a:r>
            <a:r>
              <a:rPr lang="es-ES" i="1" u="sng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programación a través de recursos digitales</a:t>
            </a: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(plataformas digitales de iniciación en 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22860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   la programación, aplicaciones de </a:t>
            </a:r>
            <a:r>
              <a:rPr lang="es-ES" i="1" u="sng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programación por bloques</a:t>
            </a: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, robótica educativa, </a:t>
            </a:r>
            <a:r>
              <a:rPr lang="es-ES" i="1" u="sng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Inteligencia Artificial</a:t>
            </a: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...).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22860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dk1"/>
                </a:solidFill>
                <a:highlight>
                  <a:schemeClr val="lt1"/>
                </a:highlight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926424" y="770460"/>
            <a:ext cx="5715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 b="1" u="sng">
                <a:solidFill>
                  <a:srgbClr val="0D67E3"/>
                </a:solidFill>
                <a:latin typeface="Calibri"/>
                <a:ea typeface="Calibri"/>
                <a:cs typeface="Calibri"/>
                <a:sym typeface="Calibri"/>
              </a:rPr>
              <a:t>Mi programación</a:t>
            </a:r>
            <a:endParaRPr sz="3300" b="1">
              <a:solidFill>
                <a:srgbClr val="0D67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8"/>
          <p:cNvSpPr txBox="1"/>
          <p:nvPr/>
        </p:nvSpPr>
        <p:spPr>
          <a:xfrm>
            <a:off x="854294" y="4927303"/>
            <a:ext cx="9809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 b="1" u="sng" dirty="0">
                <a:solidFill>
                  <a:srgbClr val="0D67E3"/>
                </a:solidFill>
                <a:latin typeface="Calibri"/>
                <a:ea typeface="Calibri"/>
                <a:cs typeface="Calibri"/>
                <a:sym typeface="Calibri"/>
              </a:rPr>
              <a:t>Metodología:</a:t>
            </a:r>
            <a:r>
              <a:rPr lang="es-ES" sz="2600" b="1" dirty="0">
                <a:solidFill>
                  <a:srgbClr val="0D67E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700" dirty="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s-ES" sz="1600" dirty="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prendizaje significativo con metodología activa basada en un Diseño Universal de Aprendizaje </a:t>
            </a:r>
            <a:r>
              <a:rPr lang="es-ES" sz="1600" b="1" dirty="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(DUA)</a:t>
            </a:r>
            <a:r>
              <a:rPr lang="es-ES" sz="1600" dirty="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, con rutinas de pensamientos</a:t>
            </a:r>
            <a:endParaRPr sz="1600" dirty="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"/>
          <p:cNvSpPr txBox="1"/>
          <p:nvPr/>
        </p:nvSpPr>
        <p:spPr>
          <a:xfrm>
            <a:off x="3364375" y="1059308"/>
            <a:ext cx="5179575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800" b="1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GRACIAS!!!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" name="Google Shape;328;p37"/>
          <p:cNvSpPr txBox="1"/>
          <p:nvPr/>
        </p:nvSpPr>
        <p:spPr>
          <a:xfrm>
            <a:off x="8713177" y="6295898"/>
            <a:ext cx="3573753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rPr>
              <a:t>Correo: azucena.lopez@educa.Madrid.org</a:t>
            </a:r>
            <a:endParaRPr sz="1500" dirty="0">
              <a:solidFill>
                <a:schemeClr val="l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15859" y="2290384"/>
            <a:ext cx="96890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Para mí ha sido una auténtica </a:t>
            </a:r>
            <a:r>
              <a:rPr lang="es-E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suerte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haber disfrutado de vuestra </a:t>
            </a:r>
            <a:r>
              <a:rPr lang="es-E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generosidad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compartiendo vuestro conocimiento conmigo, con </a:t>
            </a:r>
            <a:r>
              <a:rPr lang="es-E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ilusión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 </a:t>
            </a:r>
            <a:r>
              <a:rPr lang="es-E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simpatía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es-ES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Habéis sido una familia para mí y habéis transmitido la vocación que sentís por la enseñanza </a:t>
            </a:r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y la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generosidad que caracteriza a los grandes. </a:t>
            </a:r>
            <a:endParaRPr lang="es-ES" sz="20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Vuestra </a:t>
            </a:r>
            <a:r>
              <a:rPr lang="es-E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pasión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es evidente y contagiosa.</a:t>
            </a:r>
          </a:p>
          <a:p>
            <a:pPr algn="just"/>
            <a:endParaRPr lang="es-ES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Aquí está mi pequeño granito de arena en forma de trabajo  en el aula con </a:t>
            </a:r>
            <a:r>
              <a:rPr lang="es-ES" sz="20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niñ@s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de 8 años. Me he esforzado al máximo para haceros llegar mi </a:t>
            </a:r>
            <a:r>
              <a:rPr lang="es-E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agradecimiento por todo lo recibido.</a:t>
            </a:r>
          </a:p>
          <a:p>
            <a:pPr algn="just"/>
            <a:endParaRPr lang="es-ES" sz="20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Un millón de gracias!!!!!!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362" y="5126586"/>
            <a:ext cx="2658086" cy="17314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670477" y="1467883"/>
            <a:ext cx="11111215" cy="3639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b="1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b="1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b="1" u="sng" dirty="0">
                <a:solidFill>
                  <a:srgbClr val="FF0066"/>
                </a:solidFill>
                <a:latin typeface="Roboto Serif"/>
                <a:cs typeface="Roboto Serif"/>
                <a:sym typeface="Roboto Serif"/>
              </a:rPr>
              <a:t>Sobre mis </a:t>
            </a:r>
            <a:r>
              <a:rPr lang="es-ES" sz="1400" b="1" u="sng" dirty="0" err="1">
                <a:solidFill>
                  <a:srgbClr val="FF0066"/>
                </a:solidFill>
                <a:latin typeface="Roboto Serif"/>
                <a:cs typeface="Roboto Serif"/>
                <a:sym typeface="Roboto Serif"/>
              </a:rPr>
              <a:t>alumn@s</a:t>
            </a:r>
            <a:r>
              <a:rPr lang="es-ES" sz="1400" b="1" dirty="0">
                <a:solidFill>
                  <a:srgbClr val="FF0066"/>
                </a:solidFill>
                <a:latin typeface="Roboto Serif"/>
                <a:cs typeface="Roboto Serif"/>
                <a:sym typeface="Roboto Serif"/>
              </a:rPr>
              <a:t>:</a:t>
            </a: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b="1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just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Una gozada de </a:t>
            </a:r>
            <a:r>
              <a:rPr lang="es-ES" sz="1400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niñ@s</a:t>
            </a: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de 8 añitos dispuestos a seguir a su </a:t>
            </a:r>
            <a:r>
              <a:rPr lang="es-ES" sz="1400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Teacher</a:t>
            </a: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hasta el infinito y más allá y otro batallón</a:t>
            </a:r>
          </a:p>
          <a:p>
            <a:pPr marL="0" lvl="0" indent="0" algn="just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dirty="0">
              <a:solidFill>
                <a:srgbClr val="0070C0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just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dirty="0">
                <a:solidFill>
                  <a:srgbClr val="1008B8"/>
                </a:solidFill>
                <a:latin typeface="Roboto Serif"/>
                <a:cs typeface="Roboto Serif"/>
                <a:sym typeface="Roboto Serif"/>
              </a:rPr>
              <a:t>de antiguos </a:t>
            </a:r>
            <a:r>
              <a:rPr lang="es-ES" sz="1400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alumn@s</a:t>
            </a: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dispuestos a compartir todo lo aprendido. Este curso, para </a:t>
            </a:r>
            <a:r>
              <a:rPr lang="es-ES" sz="1400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ell@s</a:t>
            </a: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, es el primer contacto con </a:t>
            </a:r>
          </a:p>
          <a:p>
            <a:pPr marL="0" lvl="0" indent="0" algn="just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just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las nuevas Tecnologías.</a:t>
            </a: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b="1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b="1" dirty="0">
              <a:solidFill>
                <a:srgbClr val="FF0066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b="1" u="sng" dirty="0">
                <a:solidFill>
                  <a:srgbClr val="FF0066"/>
                </a:solidFill>
                <a:latin typeface="Roboto Serif"/>
                <a:ea typeface="Roboto Serif"/>
                <a:cs typeface="Roboto Serif"/>
                <a:sym typeface="Roboto Serif"/>
              </a:rPr>
              <a:t>Sobre mí</a:t>
            </a:r>
            <a:r>
              <a:rPr lang="es-ES" sz="1400" b="1" dirty="0">
                <a:solidFill>
                  <a:srgbClr val="FF0066"/>
                </a:solidFill>
                <a:latin typeface="Roboto Serif"/>
                <a:ea typeface="Roboto Serif"/>
                <a:cs typeface="Roboto Serif"/>
                <a:sym typeface="Roboto Serif"/>
              </a:rPr>
              <a:t>:</a:t>
            </a: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b="1" dirty="0">
              <a:solidFill>
                <a:srgbClr val="0000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dirty="0">
                <a:solidFill>
                  <a:srgbClr val="0000FF"/>
                </a:solidFill>
                <a:latin typeface="Roboto Serif"/>
                <a:ea typeface="Roboto Serif"/>
                <a:cs typeface="Roboto Serif"/>
                <a:sym typeface="Roboto Serif"/>
              </a:rPr>
              <a:t>Maestra en CEIP San Isidro de Aranjuez, centro Bilingüe </a:t>
            </a:r>
            <a:r>
              <a:rPr lang="es-ES" sz="1400" dirty="0" err="1">
                <a:solidFill>
                  <a:srgbClr val="0000FF"/>
                </a:solidFill>
                <a:latin typeface="Roboto Serif"/>
                <a:ea typeface="Roboto Serif"/>
                <a:cs typeface="Roboto Serif"/>
                <a:sym typeface="Roboto Serif"/>
              </a:rPr>
              <a:t>Stem</a:t>
            </a:r>
            <a:r>
              <a:rPr lang="es-ES" sz="1400" dirty="0">
                <a:solidFill>
                  <a:srgbClr val="0000FF"/>
                </a:solidFill>
                <a:latin typeface="Roboto Serif"/>
                <a:ea typeface="Roboto Serif"/>
                <a:cs typeface="Roboto Serif"/>
                <a:sym typeface="Roboto Serif"/>
              </a:rPr>
              <a:t> de la CAM</a:t>
            </a: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Habilitaciones en Música, Inglés, Primaria y Primaria Bilingüe</a:t>
            </a: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indent="0" algn="l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Docente Naturaliza</a:t>
            </a: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Actualmente profesora de áreas bilingües: Inglés, </a:t>
            </a:r>
            <a:r>
              <a:rPr lang="es-ES" sz="1400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Science</a:t>
            </a: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y Art.</a:t>
            </a: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Participación con </a:t>
            </a:r>
            <a:r>
              <a:rPr lang="es-ES" sz="1400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niñ@s</a:t>
            </a: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en Congreso </a:t>
            </a:r>
            <a:r>
              <a:rPr lang="es-ES" sz="1400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Cientifícate</a:t>
            </a: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, Programa Endesa </a:t>
            </a: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Educa y Lego League</a:t>
            </a: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b="1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b="1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b="1" dirty="0">
                <a:solidFill>
                  <a:srgbClr val="FF0066"/>
                </a:solidFill>
                <a:latin typeface="Roboto Serif"/>
                <a:cs typeface="Roboto Serif"/>
                <a:sym typeface="Roboto Serif"/>
              </a:rPr>
              <a:t>Me encanta aprender y reciclarme.</a:t>
            </a: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b="1" dirty="0">
              <a:solidFill>
                <a:srgbClr val="FF0066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r>
              <a:rPr lang="es-ES" sz="1400" b="1" dirty="0">
                <a:solidFill>
                  <a:srgbClr val="FF0066"/>
                </a:solidFill>
                <a:latin typeface="Roboto Serif"/>
                <a:cs typeface="Roboto Serif"/>
                <a:sym typeface="Roboto Serif"/>
              </a:rPr>
              <a:t>Mi vocación, la docencia.</a:t>
            </a: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b="1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lang="es-ES" sz="1400" b="1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0" lvl="0" indent="0" algn="l">
              <a:lnSpc>
                <a:spcPct val="70000"/>
              </a:lnSpc>
              <a:spcBef>
                <a:spcPts val="0"/>
              </a:spcBef>
              <a:buSzPts val="605"/>
            </a:pPr>
            <a:endParaRPr sz="1320" dirty="0"/>
          </a:p>
        </p:txBody>
      </p:sp>
      <p:sp>
        <p:nvSpPr>
          <p:cNvPr id="94" name="Google Shape;94;p14"/>
          <p:cNvSpPr txBox="1"/>
          <p:nvPr/>
        </p:nvSpPr>
        <p:spPr>
          <a:xfrm>
            <a:off x="365540" y="928477"/>
            <a:ext cx="8928109" cy="736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120" b="1" u="sng" dirty="0">
                <a:solidFill>
                  <a:srgbClr val="0000FF"/>
                </a:solidFill>
                <a:latin typeface="Roboto Serif"/>
                <a:ea typeface="Roboto Serif"/>
                <a:cs typeface="Roboto Serif"/>
                <a:sym typeface="Roboto Serif"/>
              </a:rPr>
              <a:t>Maestra 3º Ed. Primaria  </a:t>
            </a:r>
            <a:endParaRPr sz="2120" b="1" u="sng" dirty="0">
              <a:solidFill>
                <a:srgbClr val="0000FF"/>
              </a:solidFill>
              <a:latin typeface="Roboto Serif"/>
              <a:ea typeface="Roboto Serif"/>
              <a:cs typeface="Roboto Serif"/>
              <a:sym typeface="Roboto Serif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0000FF"/>
              </a:solidFill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595" y="6093375"/>
            <a:ext cx="1535380" cy="5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9039427" y="6242350"/>
            <a:ext cx="3846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 b="1" dirty="0">
                <a:latin typeface="Roboto Serif"/>
                <a:ea typeface="Roboto Serif"/>
                <a:cs typeface="Roboto Serif"/>
                <a:sym typeface="Roboto Serif"/>
              </a:rPr>
              <a:t>Azucena López</a:t>
            </a:r>
            <a:endParaRPr sz="2600" b="1" dirty="0"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0" y="6211700"/>
            <a:ext cx="3527929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500" dirty="0">
                <a:solidFill>
                  <a:schemeClr val="lt1"/>
                </a:solidFill>
                <a:latin typeface="Roboto Serif"/>
                <a:ea typeface="Roboto Serif"/>
                <a:cs typeface="Roboto Serif"/>
                <a:sym typeface="Roboto Serif"/>
              </a:rPr>
              <a:t>Correo: azucena.lopez@educa.madrid.org</a:t>
            </a:r>
            <a:endParaRPr sz="1500" dirty="0">
              <a:solidFill>
                <a:schemeClr val="lt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646" y="2855740"/>
            <a:ext cx="4447512" cy="301752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666641" y="5873261"/>
            <a:ext cx="20136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Imágenes. </a:t>
            </a:r>
            <a:r>
              <a:rPr lang="es-ES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Fuente propia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1424354" y="995696"/>
            <a:ext cx="10515600" cy="69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2600" dirty="0">
                <a:solidFill>
                  <a:srgbClr val="0000FF"/>
                </a:solidFill>
                <a:latin typeface="Roboto Serif"/>
                <a:ea typeface="Roboto Serif"/>
                <a:cs typeface="Roboto Serif"/>
                <a:sym typeface="Roboto Serif"/>
              </a:rPr>
              <a:t>SITUACIÓN INICIAL</a:t>
            </a:r>
            <a:endParaRPr sz="3800" dirty="0">
              <a:solidFill>
                <a:srgbClr val="0000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24354" y="1820008"/>
            <a:ext cx="947810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24 </a:t>
            </a: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niñ@s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 de 8 años, uno de ellos TEA, que parten de cero en </a:t>
            </a:r>
            <a:r>
              <a:rPr lang="es-ES" sz="1800" b="1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Competencia digital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.</a:t>
            </a:r>
          </a:p>
          <a:p>
            <a:endParaRPr lang="es-ES" sz="1800" dirty="0">
              <a:solidFill>
                <a:srgbClr val="1008B8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Durante el primer trimestre les enseño:</a:t>
            </a:r>
          </a:p>
          <a:p>
            <a:endParaRPr lang="es-ES" sz="1800" dirty="0">
              <a:solidFill>
                <a:srgbClr val="1008B8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marL="285750" indent="-285750">
              <a:buFontTx/>
              <a:buChar char="-"/>
            </a:pP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Scratch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 Junior en Tablet. </a:t>
            </a:r>
          </a:p>
          <a:p>
            <a:pPr marL="285750" indent="-285750">
              <a:buFontTx/>
              <a:buChar char="-"/>
            </a:pP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Posteriormente introduzco </a:t>
            </a: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Scratch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 3.0 en ordenador.</a:t>
            </a:r>
          </a:p>
          <a:p>
            <a:pPr marL="285750" indent="-285750">
              <a:buFontTx/>
              <a:buChar char="-"/>
            </a:pP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Herramientas </a:t>
            </a: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Canva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 y </a:t>
            </a: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Genially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Kahoot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 / </a:t>
            </a: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Quizz.iz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 incluidos en mi metodología (situaciones de aprendizaje y evaluación) </a:t>
            </a:r>
          </a:p>
          <a:p>
            <a:pPr marL="285750" indent="-285750">
              <a:buFontTx/>
              <a:buChar char="-"/>
            </a:pP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A raíz del curso de IA, inicio trabajo con </a:t>
            </a: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Teachable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 Machine y </a:t>
            </a: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Learning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 ML </a:t>
            </a:r>
          </a:p>
          <a:p>
            <a:pPr marL="285750" indent="-285750">
              <a:buFontTx/>
              <a:buChar char="-"/>
            </a:pPr>
            <a:endParaRPr lang="es-ES" sz="1800" dirty="0">
              <a:solidFill>
                <a:srgbClr val="1008B8"/>
              </a:solidFill>
              <a:latin typeface="Roboto" panose="020B0604020202020204" charset="0"/>
              <a:ea typeface="Roboto" panose="020B0604020202020204" charset="0"/>
            </a:endParaRPr>
          </a:p>
          <a:p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Adquisición de </a:t>
            </a:r>
            <a:r>
              <a:rPr lang="es-ES" sz="1800" b="1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Saberes básicos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Ev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. Inicial / Final (</a:t>
            </a: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Kahoot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).</a:t>
            </a:r>
          </a:p>
          <a:p>
            <a:pPr marL="285750" indent="-285750">
              <a:buFontTx/>
              <a:buChar char="-"/>
            </a:pP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Gamificación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Metodología Activa ABP, </a:t>
            </a:r>
            <a:r>
              <a:rPr lang="es-ES" sz="1800" dirty="0" err="1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Stem</a:t>
            </a:r>
            <a:r>
              <a:rPr lang="es-ES" sz="1800" dirty="0">
                <a:solidFill>
                  <a:srgbClr val="1008B8"/>
                </a:solidFill>
                <a:latin typeface="Roboto" panose="020B0604020202020204" charset="0"/>
                <a:ea typeface="Roboto" panose="020B0604020202020204" charset="0"/>
              </a:rPr>
              <a:t>. Trabajo cooperativo. Transversalidad. Inclusión.</a:t>
            </a:r>
          </a:p>
          <a:p>
            <a:endParaRPr lang="es-ES" dirty="0">
              <a:latin typeface="Roboto" panose="020B0604020202020204" charset="0"/>
              <a:ea typeface="Roboto" panose="020B06040202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1763400" y="978111"/>
            <a:ext cx="10515600" cy="690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2600" dirty="0">
                <a:solidFill>
                  <a:srgbClr val="0000FF"/>
                </a:solidFill>
                <a:latin typeface="Roboto Serif"/>
                <a:ea typeface="Roboto Serif"/>
                <a:cs typeface="Roboto Serif"/>
                <a:sym typeface="Roboto Serif"/>
              </a:rPr>
              <a:t>SITUACIONES DE APRENDIZAJE previas:</a:t>
            </a:r>
            <a:r>
              <a:rPr lang="es-ES" sz="2600" u="none" dirty="0">
                <a:solidFill>
                  <a:srgbClr val="0000FF"/>
                </a:solidFill>
                <a:latin typeface="Roboto Serif"/>
                <a:ea typeface="Roboto Serif"/>
                <a:cs typeface="Roboto Serif"/>
                <a:sym typeface="Roboto Serif"/>
              </a:rPr>
              <a:t> </a:t>
            </a:r>
            <a:endParaRPr sz="3800" dirty="0">
              <a:solidFill>
                <a:srgbClr val="0000FF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93655" y="1669011"/>
            <a:ext cx="85900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u="sng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Aula</a:t>
            </a:r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: reflexión y análisis de las características que definen cada grupo de animales. Realización de distintos proyectos.</a:t>
            </a:r>
          </a:p>
          <a:p>
            <a:endParaRPr lang="es-ES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b="1" u="sng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Aula virtual </a:t>
            </a:r>
            <a:r>
              <a:rPr lang="es-ES" b="1" u="sng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Educamadrid</a:t>
            </a:r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</a:t>
            </a:r>
          </a:p>
          <a:p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b="1" u="sng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Cuaderno</a:t>
            </a:r>
            <a:r>
              <a:rPr lang="es-ES" b="1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: </a:t>
            </a:r>
            <a:r>
              <a:rPr lang="es-ES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Mind</a:t>
            </a:r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</a:t>
            </a:r>
            <a:r>
              <a:rPr lang="es-ES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maps</a:t>
            </a:r>
            <a:endParaRPr lang="es-ES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         </a:t>
            </a:r>
          </a:p>
          <a:p>
            <a:r>
              <a:rPr lang="es-ES" b="1" u="sng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Genially</a:t>
            </a:r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endParaRPr lang="es-ES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285750" indent="-285750">
              <a:buFontTx/>
              <a:buChar char="-"/>
            </a:pPr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Creados por los </a:t>
            </a:r>
            <a:r>
              <a:rPr lang="es-ES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niñ@s</a:t>
            </a:r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: presentaciones </a:t>
            </a:r>
            <a:r>
              <a:rPr lang="es-ES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Vertebrates</a:t>
            </a:r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vs </a:t>
            </a:r>
            <a:r>
              <a:rPr lang="es-ES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Invertebrates</a:t>
            </a:r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, imágenes interactivas de animales, </a:t>
            </a:r>
            <a:r>
              <a:rPr lang="es-ES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Gamificación</a:t>
            </a:r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(juegos y Break </a:t>
            </a:r>
            <a:r>
              <a:rPr lang="es-ES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Out</a:t>
            </a:r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)</a:t>
            </a:r>
          </a:p>
          <a:p>
            <a:endParaRPr lang="es-ES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pPr marL="285750" indent="-285750">
              <a:buFontTx/>
              <a:buChar char="-"/>
            </a:pPr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Creado por mí: Break </a:t>
            </a:r>
            <a:r>
              <a:rPr lang="es-ES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Out</a:t>
            </a:r>
            <a:r>
              <a:rPr lang="es-ES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con código QR</a:t>
            </a:r>
          </a:p>
          <a:p>
            <a:endParaRPr lang="es-ES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b="1" u="sng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Kahoots</a:t>
            </a:r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b="1" u="sng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Lapbooks</a:t>
            </a:r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endParaRPr lang="es-ES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b="1" u="sng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Realidad aumentada</a:t>
            </a:r>
            <a:r>
              <a:rPr lang="es-ES" b="1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: </a:t>
            </a:r>
            <a:r>
              <a:rPr lang="es-ES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Quiver</a:t>
            </a:r>
            <a:endParaRPr lang="es-ES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endParaRPr lang="es-ES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b="1" u="sng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Gynkana</a:t>
            </a:r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endParaRPr lang="es-ES" b="1" dirty="0"/>
          </a:p>
        </p:txBody>
      </p:sp>
      <p:sp>
        <p:nvSpPr>
          <p:cNvPr id="3" name="Rectángulo 2"/>
          <p:cNvSpPr/>
          <p:nvPr/>
        </p:nvSpPr>
        <p:spPr>
          <a:xfrm>
            <a:off x="10049608" y="3728203"/>
            <a:ext cx="1576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b="1" dirty="0" err="1">
                <a:solidFill>
                  <a:srgbClr val="007691"/>
                </a:solidFill>
                <a:latin typeface="Calibri"/>
                <a:ea typeface="Calibri"/>
                <a:cs typeface="Calibri"/>
                <a:sym typeface="Calibri"/>
              </a:rPr>
              <a:t>Imágen</a:t>
            </a:r>
            <a:r>
              <a:rPr lang="es-ES" b="1" dirty="0">
                <a:solidFill>
                  <a:srgbClr val="00769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s-ES" dirty="0">
                <a:solidFill>
                  <a:srgbClr val="007691"/>
                </a:solidFill>
                <a:latin typeface="Calibri"/>
                <a:ea typeface="Calibri"/>
                <a:cs typeface="Calibri"/>
                <a:sym typeface="Calibri"/>
              </a:rPr>
              <a:t>Pablo Dúo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766" y="4085057"/>
            <a:ext cx="4764025" cy="2677747"/>
          </a:xfrm>
          <a:prstGeom prst="rect">
            <a:avLst/>
          </a:prstGeom>
        </p:spPr>
      </p:pic>
      <p:pic>
        <p:nvPicPr>
          <p:cNvPr id="7" name="Google Shape;13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3740" y="1635322"/>
            <a:ext cx="2637875" cy="140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323" y="1199091"/>
            <a:ext cx="2499577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1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/>
        </p:nvSpPr>
        <p:spPr>
          <a:xfrm>
            <a:off x="7589382" y="5253935"/>
            <a:ext cx="36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Imágenes. </a:t>
            </a:r>
            <a:r>
              <a:rPr lang="es-ES" sz="1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Fuente propia</a:t>
            </a:r>
            <a:endParaRPr sz="14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70249" y="1248450"/>
            <a:ext cx="941283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u="sng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AULA</a:t>
            </a:r>
          </a:p>
          <a:p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1" y="1756281"/>
            <a:ext cx="5354516" cy="3011915"/>
          </a:xfrm>
          <a:prstGeom prst="rect">
            <a:avLst/>
          </a:prstGeom>
        </p:spPr>
      </p:pic>
      <p:sp>
        <p:nvSpPr>
          <p:cNvPr id="5" name="AutoShape 2" descr="fr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857" y="806305"/>
            <a:ext cx="1964737" cy="20951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55" y="4422725"/>
            <a:ext cx="1618530" cy="22682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361" y="2998470"/>
            <a:ext cx="2761727" cy="20362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033" y="3102111"/>
            <a:ext cx="1438781" cy="19325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4572" y="5069269"/>
            <a:ext cx="2237426" cy="16216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1026" y="5041834"/>
            <a:ext cx="2213040" cy="167654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4644" y="4800580"/>
            <a:ext cx="1572596" cy="191779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1836" y="1248450"/>
            <a:ext cx="2985404" cy="1817203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589382" y="6015090"/>
            <a:ext cx="251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hlinkClick r:id="rId12"/>
              </a:rPr>
              <a:t>https://drive.google.com/file/d/1Lu91dPxE5DSR7HbOp1wUD2RB1T7tLSvr/view?usp=sharing</a:t>
            </a:r>
            <a:endParaRPr lang="es-ES" sz="1200" dirty="0"/>
          </a:p>
          <a:p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158845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/>
        </p:nvSpPr>
        <p:spPr>
          <a:xfrm>
            <a:off x="6481839" y="6266116"/>
            <a:ext cx="36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Imágenes. </a:t>
            </a:r>
            <a:r>
              <a:rPr lang="es-ES" sz="14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Fuente propia</a:t>
            </a:r>
            <a:endParaRPr sz="14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70249" y="1248450"/>
            <a:ext cx="57415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u="sng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AULA VIRTUAL EDUCAMADRID</a:t>
            </a:r>
          </a:p>
          <a:p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endParaRPr lang="es-ES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8291" t="25397" r="68700" b="39244"/>
          <a:stretch/>
        </p:blipFill>
        <p:spPr bwMode="auto">
          <a:xfrm>
            <a:off x="267432" y="1602615"/>
            <a:ext cx="2952750" cy="2552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t="12626" r="77193" b="14912"/>
          <a:stretch/>
        </p:blipFill>
        <p:spPr>
          <a:xfrm>
            <a:off x="3220182" y="1921500"/>
            <a:ext cx="1613826" cy="34635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24884" t="1637"/>
          <a:stretch/>
        </p:blipFill>
        <p:spPr>
          <a:xfrm>
            <a:off x="4970706" y="1624558"/>
            <a:ext cx="2243926" cy="19849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295" y="940777"/>
            <a:ext cx="2954041" cy="1947639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6"/>
          <a:srcRect l="11818" t="31668" r="51141" b="31961"/>
          <a:stretch/>
        </p:blipFill>
        <p:spPr bwMode="auto">
          <a:xfrm>
            <a:off x="8279447" y="2998178"/>
            <a:ext cx="3080214" cy="1640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1258" t="135" r="1681" b="57568"/>
          <a:stretch/>
        </p:blipFill>
        <p:spPr>
          <a:xfrm>
            <a:off x="5080881" y="3891187"/>
            <a:ext cx="3061868" cy="16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353826" y="1613723"/>
            <a:ext cx="90035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u="sng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KAHOOTS</a:t>
            </a:r>
          </a:p>
          <a:p>
            <a:endParaRPr lang="es-ES" sz="1800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sz="1600" u="sng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  <a:hlinkClick r:id="rId3"/>
              </a:rPr>
              <a:t>https://create.kahoot.it/share/natural-unit-3-1-vertebrates-and-invertebrates/63475719-fbaa-4a19-9369-f869e84248e4</a:t>
            </a:r>
            <a:endParaRPr lang="es-ES" sz="1600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endParaRPr lang="es-ES" sz="1800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sz="1600" u="sng" dirty="0">
                <a:solidFill>
                  <a:srgbClr val="1008B8"/>
                </a:solidFill>
                <a:latin typeface="Roboto Serif"/>
                <a:cs typeface="Roboto Serif"/>
                <a:sym typeface="Roboto Serif"/>
                <a:hlinkClick r:id="rId4"/>
              </a:rPr>
              <a:t>https://create.kahoot.it/share/classifying-animal-types-vertebrates/c36a0a6a-3169-415d-a7e0-3510615c637c</a:t>
            </a:r>
            <a:endParaRPr lang="es-ES" sz="1600" u="sng" dirty="0">
              <a:solidFill>
                <a:srgbClr val="1008B8"/>
              </a:solidFill>
              <a:latin typeface="Roboto Serif"/>
              <a:cs typeface="Roboto Serif"/>
              <a:sym typeface="Roboto Serif"/>
            </a:endParaRPr>
          </a:p>
          <a:p>
            <a:endParaRPr lang="es-ES" sz="1600" u="sng" dirty="0">
              <a:solidFill>
                <a:srgbClr val="1008B8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sz="1600" u="sng" dirty="0">
                <a:solidFill>
                  <a:srgbClr val="1008B8"/>
                </a:solidFill>
                <a:latin typeface="Roboto Serif"/>
                <a:cs typeface="Roboto Serif"/>
                <a:sym typeface="Roboto Serif"/>
                <a:hlinkClick r:id="rId5"/>
              </a:rPr>
              <a:t>https://create.kahoot.it/share/classifying-animal-types-invertebrates/c60bd76a-8f61-45f4-86ca-ffdec91cde4e</a:t>
            </a:r>
            <a:endParaRPr lang="es-ES" sz="1600" u="sng" dirty="0">
              <a:solidFill>
                <a:srgbClr val="1008B8"/>
              </a:solidFill>
              <a:latin typeface="Roboto Serif"/>
              <a:cs typeface="Roboto Serif"/>
              <a:sym typeface="Roboto Serif"/>
            </a:endParaRPr>
          </a:p>
          <a:p>
            <a:endParaRPr lang="es-ES" sz="1800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sz="1600" u="sng" dirty="0">
                <a:solidFill>
                  <a:srgbClr val="1008B8"/>
                </a:solidFill>
                <a:latin typeface="Roboto Serif"/>
                <a:cs typeface="Roboto Serif"/>
                <a:sym typeface="Roboto Serif"/>
                <a:hlinkClick r:id="rId6"/>
              </a:rPr>
              <a:t>https://create.kahoot.it/share/4th-natural-unit-3/07194b52-e8ef-4fd3-8e15-394b2194fb2a</a:t>
            </a:r>
            <a:endParaRPr lang="es-ES" sz="1600" u="sng" dirty="0">
              <a:solidFill>
                <a:srgbClr val="1008B8"/>
              </a:solidFill>
              <a:latin typeface="Roboto Serif"/>
              <a:cs typeface="Roboto Serif"/>
              <a:sym typeface="Roboto Serif"/>
            </a:endParaRPr>
          </a:p>
          <a:p>
            <a:endParaRPr lang="es-ES" sz="1800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1174" y="1248450"/>
            <a:ext cx="2107764" cy="16530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171962" y="1248450"/>
            <a:ext cx="9003512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u="sng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GENIALLY: presentaciones y </a:t>
            </a:r>
            <a:r>
              <a:rPr lang="es-ES" sz="1800" b="1" u="sng" dirty="0" err="1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gamificación</a:t>
            </a:r>
            <a:r>
              <a:rPr lang="es-ES" sz="1800" b="1" u="sng" dirty="0">
                <a:solidFill>
                  <a:srgbClr val="0000FF"/>
                </a:solidFill>
                <a:latin typeface="Roboto Serif"/>
                <a:cs typeface="Roboto Serif"/>
                <a:sym typeface="Roboto Serif"/>
              </a:rPr>
              <a:t> (creados por niños)</a:t>
            </a:r>
          </a:p>
          <a:p>
            <a:endParaRPr lang="es-ES" sz="1800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r>
              <a:rPr lang="es-ES" sz="1100" dirty="0">
                <a:hlinkClick r:id="rId4"/>
              </a:rPr>
              <a:t>https://view.genial.ly/63d8d51fd67371001ab528dc/presentation-invertebrates-3oa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5"/>
              </a:rPr>
              <a:t>https://view.genial.ly/63d8ee9588ee8e001262d6ac/presentation-vertebrates-3oc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6"/>
              </a:rPr>
              <a:t>https://view.genial.ly/63dce1a108703000115d4fc2/game-juego-1-3oa-daniela-natalia-christian-y-najma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7"/>
              </a:rPr>
              <a:t>https://view.genial.ly/63e0d5b0ebaed10017c0b283/interactive-content-juego-2-3oc-diego-roberto-angela-suleiman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8"/>
              </a:rPr>
              <a:t>https://view.genial.ly/63dcc7fd44e6830012afa019/game-juego-4-3oc-dario-bogdan-jaime-y-david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9"/>
              </a:rPr>
              <a:t>https://view.genial.ly/63e3726d85878300110b2c44/interactive-content-juego-4-3oa-natael-ramon-angel-y-judith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10"/>
              </a:rPr>
              <a:t>https://view.genial.ly/63e2098ffc50aa0019aa593c/interactive-content-juego-53oc-henar-alma-jiating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11"/>
              </a:rPr>
              <a:t>https://view.genial.ly/63dcc754e53a980013904c25/interactive-content-juego-2-3oa-leo-hiba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12"/>
              </a:rPr>
              <a:t>https://view.genial.ly/63e20a180681da00125b666c/interactive-content-juego-3oa-airam-juan-fer-ismael-y-soraya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13"/>
              </a:rPr>
              <a:t>https://view.genial.ly/63e0ef34347b78001218a4f7/game-juego-3-3oc-hawari-samara-ahinara-y-hector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14"/>
              </a:rPr>
              <a:t>https://view.genial.ly/63d11662847a77001705ab7d/interactive-image-soulamane-amina-3c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15"/>
              </a:rPr>
              <a:t>https://view.genial.ly/63d106a1e8425600129dbb6c/interactive-image-hawari-y-hector-xd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16"/>
              </a:rPr>
              <a:t>https://view.genial.ly/63d106666583820011ce176e/interactive-image-henar-y-alma-3c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17"/>
              </a:rPr>
              <a:t>https://view.genial.ly/63cfc52ecb39c8001af3c1ea/interactive-image-sara-y-mayssae-3c</a:t>
            </a:r>
            <a:r>
              <a:rPr lang="es-ES" sz="1100" dirty="0"/>
              <a:t/>
            </a:r>
            <a:br>
              <a:rPr lang="es-ES" sz="1100" dirty="0"/>
            </a:br>
            <a:endParaRPr lang="es-ES" sz="1100" dirty="0"/>
          </a:p>
          <a:p>
            <a:r>
              <a:rPr lang="es-ES" sz="1100" dirty="0">
                <a:hlinkClick r:id="rId18"/>
              </a:rPr>
              <a:t>https://view.genial.ly/63d119156583820011ce495e/interactive-image-angela-ahinara-darwin-3c</a:t>
            </a:r>
            <a:endParaRPr lang="es-ES" sz="1100" dirty="0"/>
          </a:p>
          <a:p>
            <a:endParaRPr lang="es-ES" sz="1800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  <a:p>
            <a:endParaRPr lang="es-ES" sz="1800" b="1" u="sng" dirty="0">
              <a:solidFill>
                <a:srgbClr val="0000FF"/>
              </a:solidFill>
              <a:latin typeface="Roboto Serif"/>
              <a:cs typeface="Roboto Serif"/>
              <a:sym typeface="Roboto Serif"/>
            </a:endParaRPr>
          </a:p>
        </p:txBody>
      </p:sp>
    </p:spTree>
    <p:extLst>
      <p:ext uri="{BB962C8B-B14F-4D97-AF65-F5344CB8AC3E}">
        <p14:creationId xmlns:p14="http://schemas.microsoft.com/office/powerpoint/2010/main" val="203986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1823" y="2505821"/>
            <a:ext cx="10515600" cy="690902"/>
          </a:xfrm>
        </p:spPr>
        <p:txBody>
          <a:bodyPr/>
          <a:lstStyle/>
          <a:p>
            <a:pPr algn="ctr"/>
            <a:r>
              <a:rPr lang="es-ES" sz="6600" u="none" dirty="0">
                <a:solidFill>
                  <a:srgbClr val="7030A0"/>
                </a:solidFill>
                <a:latin typeface="Arial Black" panose="020B0A04020102020204" pitchFamily="34" charset="0"/>
              </a:rPr>
              <a:t>Y una nueva situación de aprendizaje … el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290" y="4145079"/>
            <a:ext cx="647451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685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zul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3987</TotalTime>
  <Words>968</Words>
  <Application>Microsoft Office PowerPoint</Application>
  <PresentationFormat>Panorámica</PresentationFormat>
  <Paragraphs>192</Paragraphs>
  <Slides>18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Arial</vt:lpstr>
      <vt:lpstr>Arial Black</vt:lpstr>
      <vt:lpstr>Britannic Bold</vt:lpstr>
      <vt:lpstr>Roboto Serif</vt:lpstr>
      <vt:lpstr>Calibri</vt:lpstr>
      <vt:lpstr>Bernard MT Condensed</vt:lpstr>
      <vt:lpstr>Comic Sans MS</vt:lpstr>
      <vt:lpstr>Verdana</vt:lpstr>
      <vt:lpstr>Roboto</vt:lpstr>
      <vt:lpstr>Tema de Office</vt:lpstr>
      <vt:lpstr>Presentación de PowerPoint</vt:lpstr>
      <vt:lpstr>Presentación de PowerPoint</vt:lpstr>
      <vt:lpstr>SITUACIÓN INICIAL</vt:lpstr>
      <vt:lpstr>SITUACIONES DE APRENDIZAJE previas: </vt:lpstr>
      <vt:lpstr>Presentación de PowerPoint</vt:lpstr>
      <vt:lpstr>Presentación de PowerPoint</vt:lpstr>
      <vt:lpstr>Presentación de PowerPoint</vt:lpstr>
      <vt:lpstr>Presentación de PowerPoint</vt:lpstr>
      <vt:lpstr>Y una nueva situación de aprendizaje … el</vt:lpstr>
      <vt:lpstr>Presentación de PowerPoint</vt:lpstr>
      <vt:lpstr>1. Y con ella llegó el escándalo……  </vt:lpstr>
      <vt:lpstr>2. Aprendiendo de dos de los GRANDES !!!! </vt:lpstr>
      <vt:lpstr>3. MANOS A LA OBRA!!!</vt:lpstr>
      <vt:lpstr>3. EVALUACIÓN</vt:lpstr>
      <vt:lpstr>Desarrollo con Machine Learning  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Lopecillos</dc:creator>
  <cp:lastModifiedBy>Lopecillos</cp:lastModifiedBy>
  <cp:revision>78</cp:revision>
  <dcterms:modified xsi:type="dcterms:W3CDTF">2023-02-22T22:46:54Z</dcterms:modified>
</cp:coreProperties>
</file>