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68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49113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492995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417120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37166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862526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1345236"/>
            <a:ext cx="10515600" cy="69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4284274" y="-1234282"/>
            <a:ext cx="3623453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37166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862526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790672" y="2156537"/>
            <a:ext cx="4497356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2456673" y="-396162"/>
            <a:ext cx="4497355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37166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862526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1345236"/>
            <a:ext cx="10515600" cy="69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2211792"/>
            <a:ext cx="10515600" cy="362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37166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862526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128053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4178722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37166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862526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1382558"/>
            <a:ext cx="10515600" cy="69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2211355"/>
            <a:ext cx="5181600" cy="3545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2211355"/>
            <a:ext cx="5181600" cy="3545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37166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862526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1325563"/>
            <a:ext cx="10515600" cy="533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2112331"/>
            <a:ext cx="5157787" cy="533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780521"/>
            <a:ext cx="5157787" cy="303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2112329"/>
            <a:ext cx="5183188" cy="533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780521"/>
            <a:ext cx="5183188" cy="3032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37166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862526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1345236"/>
            <a:ext cx="10515600" cy="69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37166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862526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37166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862526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1287624"/>
            <a:ext cx="6172200" cy="4432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715208"/>
            <a:ext cx="3932237" cy="300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37166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862526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6612" y="988656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1250302"/>
            <a:ext cx="6172200" cy="4610748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836506"/>
            <a:ext cx="3932237" cy="3032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37166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862526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1345236"/>
            <a:ext cx="10515600" cy="69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2211792"/>
            <a:ext cx="10515600" cy="362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37166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862526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ediateca.educa.madrid.org/video/wjteznm7qyrcly6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559496" y="1772816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s-ES" dirty="0" smtClean="0"/>
              <a:t>“</a:t>
            </a:r>
            <a:r>
              <a:rPr lang="es-ES" dirty="0"/>
              <a:t>CADA PELOTA TIENE SU NOMBRE”</a:t>
            </a:r>
            <a:br>
              <a:rPr lang="es-ES" dirty="0"/>
            </a:br>
            <a:endParaRPr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524000" y="417120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>
              <a:spcBef>
                <a:spcPts val="0"/>
              </a:spcBef>
            </a:pPr>
            <a:r>
              <a:rPr lang="es-ES" dirty="0"/>
              <a:t>Educación Física en Educación </a:t>
            </a:r>
            <a:r>
              <a:rPr lang="es-ES" dirty="0" smtClean="0"/>
              <a:t>Primaria</a:t>
            </a:r>
          </a:p>
          <a:p>
            <a:r>
              <a:rPr lang="es-ES" dirty="0"/>
              <a:t>Carlos Martínez </a:t>
            </a:r>
            <a:r>
              <a:rPr lang="es-ES" dirty="0" err="1"/>
              <a:t>Huedo</a:t>
            </a:r>
            <a:endParaRPr lang="es-ES" dirty="0"/>
          </a:p>
          <a:p>
            <a:r>
              <a:rPr lang="es-ES" dirty="0"/>
              <a:t>CEIP </a:t>
            </a:r>
            <a:r>
              <a:rPr lang="es-ES" dirty="0" err="1"/>
              <a:t>Alarilla</a:t>
            </a:r>
            <a:endParaRPr lang="es-ES" dirty="0"/>
          </a:p>
          <a:p>
            <a:r>
              <a:rPr lang="es-ES" dirty="0"/>
              <a:t>(Fecha: 20/02/2023)</a:t>
            </a:r>
          </a:p>
          <a:p>
            <a:pPr marL="0" lvl="0" indent="0">
              <a:spcBef>
                <a:spcPts val="0"/>
              </a:spcBef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Learning</a:t>
            </a:r>
            <a:r>
              <a:rPr lang="es-ES" dirty="0" smtClean="0"/>
              <a:t> ML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2420888"/>
            <a:ext cx="9386591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54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Learning</a:t>
            </a:r>
            <a:r>
              <a:rPr lang="es-ES" dirty="0" smtClean="0"/>
              <a:t> ML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20" y="2089721"/>
            <a:ext cx="5112568" cy="281191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2050186"/>
            <a:ext cx="4878543" cy="289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01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Learning</a:t>
            </a:r>
            <a:r>
              <a:rPr lang="es-ES" dirty="0" smtClean="0"/>
              <a:t> ML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2183262"/>
            <a:ext cx="8856984" cy="378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45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Learning</a:t>
            </a:r>
            <a:r>
              <a:rPr lang="es-ES" dirty="0" smtClean="0"/>
              <a:t> ML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2141018"/>
            <a:ext cx="8856984" cy="382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20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Reflexiones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 dirty="0"/>
              <a:t>¿De qué forma podrías aumentar los porcentajes o las predicciones?</a:t>
            </a:r>
          </a:p>
          <a:p>
            <a:pPr lvl="0"/>
            <a:r>
              <a:rPr lang="es-ES" dirty="0"/>
              <a:t>¿Qué cosas influyen en que se parezcan una pelota de un deporte a la de otro?</a:t>
            </a:r>
          </a:p>
          <a:p>
            <a:r>
              <a:rPr lang="es-ES" dirty="0"/>
              <a:t>¿Crees que serías capaz de engañar al programa?</a:t>
            </a:r>
          </a:p>
        </p:txBody>
      </p:sp>
    </p:spTree>
    <p:extLst>
      <p:ext uri="{BB962C8B-B14F-4D97-AF65-F5344CB8AC3E}">
        <p14:creationId xmlns:p14="http://schemas.microsoft.com/office/powerpoint/2010/main" val="1960962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Siguientes pasos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39416" y="2780928"/>
            <a:ext cx="10515600" cy="2009296"/>
          </a:xfrm>
        </p:spPr>
        <p:txBody>
          <a:bodyPr/>
          <a:lstStyle/>
          <a:p>
            <a:r>
              <a:rPr lang="es-ES" dirty="0" smtClean="0"/>
              <a:t>Integración de </a:t>
            </a:r>
            <a:r>
              <a:rPr lang="es-ES" dirty="0" err="1" smtClean="0"/>
              <a:t>Scracth</a:t>
            </a:r>
            <a:r>
              <a:rPr lang="es-ES" dirty="0" smtClean="0"/>
              <a:t> dentro de </a:t>
            </a:r>
            <a:r>
              <a:rPr lang="es-ES" dirty="0" err="1" smtClean="0"/>
              <a:t>Learning</a:t>
            </a:r>
            <a:r>
              <a:rPr lang="es-ES" dirty="0" smtClean="0"/>
              <a:t> ML mediante la iniciación en programación con bloques.</a:t>
            </a:r>
          </a:p>
          <a:p>
            <a:r>
              <a:rPr lang="es-ES" dirty="0" smtClean="0"/>
              <a:t>Conocer otras herramientas de IA como por ejemplo </a:t>
            </a:r>
            <a:r>
              <a:rPr lang="es-ES" dirty="0" err="1" smtClean="0"/>
              <a:t>Teachable</a:t>
            </a:r>
            <a:r>
              <a:rPr lang="es-ES" dirty="0" smtClean="0"/>
              <a:t> Machine o Chat GPT.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7490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47728" y="2708920"/>
            <a:ext cx="4105672" cy="1627006"/>
          </a:xfrm>
        </p:spPr>
        <p:txBody>
          <a:bodyPr/>
          <a:lstStyle/>
          <a:p>
            <a:r>
              <a:rPr lang="es-ES" sz="8000" dirty="0" smtClean="0"/>
              <a:t>GRACIAS</a:t>
            </a:r>
            <a:endParaRPr lang="es-ES" sz="8000" dirty="0"/>
          </a:p>
        </p:txBody>
      </p:sp>
    </p:spTree>
    <p:extLst>
      <p:ext uri="{BB962C8B-B14F-4D97-AF65-F5344CB8AC3E}">
        <p14:creationId xmlns:p14="http://schemas.microsoft.com/office/powerpoint/2010/main" val="4008574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Vídeo presentando la actividad</a:t>
            </a:r>
            <a:endParaRPr lang="es-ES" dirty="0"/>
          </a:p>
        </p:txBody>
      </p:sp>
      <p:pic>
        <p:nvPicPr>
          <p:cNvPr id="3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2204864"/>
            <a:ext cx="7587600" cy="3669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Contextualización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Etapa de Educación Primaria.</a:t>
            </a:r>
          </a:p>
          <a:p>
            <a:r>
              <a:rPr lang="es-ES" dirty="0" smtClean="0"/>
              <a:t>Áreas de Educación Física y Tecnología y Robótica.</a:t>
            </a:r>
          </a:p>
          <a:p>
            <a:r>
              <a:rPr lang="es-ES" dirty="0" smtClean="0"/>
              <a:t>3º de Educación Primaria.</a:t>
            </a:r>
          </a:p>
          <a:p>
            <a:r>
              <a:rPr lang="es-ES" dirty="0" smtClean="0"/>
              <a:t>Niños/as con 8-9 años de edad.</a:t>
            </a:r>
          </a:p>
          <a:p>
            <a:r>
              <a:rPr lang="es-ES" dirty="0" smtClean="0"/>
              <a:t>Primer curso recibiendo la asignatura de Tecnología.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388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 de la actividad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 dirty="0"/>
              <a:t>Conocer diferentes tipos de balones y pelotas del área de Educación Física.</a:t>
            </a:r>
          </a:p>
          <a:p>
            <a:pPr lvl="0"/>
            <a:r>
              <a:rPr lang="es-ES" dirty="0"/>
              <a:t>Utilizar la IA como recurso de búsqueda de información.</a:t>
            </a:r>
          </a:p>
          <a:p>
            <a:pPr lvl="0"/>
            <a:r>
              <a:rPr lang="es-ES" dirty="0"/>
              <a:t>Potenciar el uso del razonamiento lógico y la importancia de la organización de información.</a:t>
            </a:r>
          </a:p>
          <a:p>
            <a:r>
              <a:rPr lang="es-ES" dirty="0"/>
              <a:t>Comprender los beneficios y limitaciones del uso de las TIC.</a:t>
            </a:r>
          </a:p>
        </p:txBody>
      </p:sp>
    </p:spTree>
    <p:extLst>
      <p:ext uri="{BB962C8B-B14F-4D97-AF65-F5344CB8AC3E}">
        <p14:creationId xmlns:p14="http://schemas.microsoft.com/office/powerpoint/2010/main" val="149254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Competencias específicas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/>
              <a:t>1. Utilizar el pensamiento computacional para la resolución de problemas, generando un producto creativo y original que responda a cada uno de los retos planteados o generados a través de la observación del entorno.</a:t>
            </a:r>
          </a:p>
          <a:p>
            <a:r>
              <a:rPr lang="es-ES" dirty="0"/>
              <a:t>3. Observar, comprender e interpretar las distintas situaciones del entorno para identificar problemas y buscar soluciones, actuando de manera individual y en grupo en su resolución, poniendo en práctica la interconexión digital de dispositivos con internet.</a:t>
            </a:r>
          </a:p>
          <a:p>
            <a:r>
              <a:rPr lang="es-ES" dirty="0"/>
              <a:t>4. Conocer y valorar las posibilidades que tiene la inteligencia artificial para actuar con las máquinas o sistemas de manera que faciliten el trabajo y lo mejoren gradualmente.</a:t>
            </a:r>
          </a:p>
          <a:p>
            <a:r>
              <a:rPr lang="es-ES" dirty="0"/>
              <a:t>5. Manejar los dispositivos y herramientas de forma segura y responsable para trabajar de forma individual o conjunta de acuerdo a las necesidades del contexto educativo.</a:t>
            </a:r>
          </a:p>
        </p:txBody>
      </p:sp>
    </p:spTree>
    <p:extLst>
      <p:ext uri="{BB962C8B-B14F-4D97-AF65-F5344CB8AC3E}">
        <p14:creationId xmlns:p14="http://schemas.microsoft.com/office/powerpoint/2010/main" val="3232294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Saberes básicos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b="1" dirty="0"/>
              <a:t>A. Pensamiento computacional.</a:t>
            </a:r>
            <a:endParaRPr lang="es-ES" dirty="0"/>
          </a:p>
          <a:p>
            <a:r>
              <a:rPr lang="es-ES" dirty="0"/>
              <a:t>- Interpretación y ejecución de algoritmos sencillos (rutinas, instrucciones con pasos ordenados, reglas de juegos, instrucciones, secuencias, patrones repetitivos, programación por bloques).</a:t>
            </a:r>
          </a:p>
          <a:p>
            <a:r>
              <a:rPr lang="es-ES" dirty="0"/>
              <a:t>- Fases del pensamiento computacional: Descomposición de una tarea en partes más sencillas, reconocimiento de patrones y creación de algoritmos sencillos para la resolución del problema.</a:t>
            </a:r>
          </a:p>
          <a:p>
            <a:r>
              <a:rPr lang="es-ES" b="1" dirty="0"/>
              <a:t>D. Inteligencia artificial (IA).</a:t>
            </a:r>
            <a:endParaRPr lang="es-ES" dirty="0"/>
          </a:p>
          <a:p>
            <a:r>
              <a:rPr lang="es-ES" dirty="0"/>
              <a:t>- La inteligencia artificial como respuesta del aprendizaje a través de la obtención de datos y creación de patrones. Principios para la utilización de la IA.</a:t>
            </a:r>
          </a:p>
          <a:p>
            <a:r>
              <a:rPr lang="es-ES" dirty="0"/>
              <a:t>- Estrategias para el aprendizaje automático o aprendizaje de las máquinas.</a:t>
            </a:r>
          </a:p>
          <a:p>
            <a:r>
              <a:rPr lang="es-ES" dirty="0"/>
              <a:t>- Uso de aplicaciones informáticas sencillas para ordenador y dispositivos móviles e introducción a la inteligencia artificial.</a:t>
            </a:r>
          </a:p>
        </p:txBody>
      </p:sp>
    </p:spTree>
    <p:extLst>
      <p:ext uri="{BB962C8B-B14F-4D97-AF65-F5344CB8AC3E}">
        <p14:creationId xmlns:p14="http://schemas.microsoft.com/office/powerpoint/2010/main" val="2519521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Criterios de evaluación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/>
              <a:t>1.2. Realizar un conjunto de operaciones sistemáticas o algoritmos que cumplan un patrón previamente fijado para el funcionamiento correcto del programa.</a:t>
            </a:r>
          </a:p>
          <a:p>
            <a:r>
              <a:rPr lang="es-ES" dirty="0"/>
              <a:t>1.3. Recabar información del entorno que nos permita obtener datos necesarios para generar un producto que dé una solución tecnológica sobre una situación concreta.</a:t>
            </a:r>
          </a:p>
          <a:p>
            <a:r>
              <a:rPr lang="es-ES" dirty="0"/>
              <a:t>3.2. Utilizar el volumen de datos que generan los dispositivos conectados para realizar un análisis de estos y utilizar esta información.</a:t>
            </a:r>
          </a:p>
          <a:p>
            <a:r>
              <a:rPr lang="es-ES" dirty="0"/>
              <a:t>4.1. Conocer aplicaciones informáticas o tecnológicas digitales emergentes sobre la inteligencia artificial.</a:t>
            </a:r>
          </a:p>
          <a:p>
            <a:r>
              <a:rPr lang="es-ES" dirty="0"/>
              <a:t>5.1. Utilizar los dispositivos y las herramientas de forma segura de acuerdo con las necesidades del contexto educativo.</a:t>
            </a:r>
          </a:p>
          <a:p>
            <a:r>
              <a:rPr lang="es-ES" dirty="0"/>
              <a:t>5.2. Buscar de forma segura y eficiente información para crear contenidos digitales, trabajando de manera individual y conjunta.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2926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Rúbrica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984550"/>
              </p:ext>
            </p:extLst>
          </p:nvPr>
        </p:nvGraphicFramePr>
        <p:xfrm>
          <a:off x="3215680" y="1844824"/>
          <a:ext cx="5805805" cy="4191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0975"/>
                <a:gridCol w="1451610"/>
                <a:gridCol w="1451610"/>
                <a:gridCol w="145161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 conoce el funcionamiento del programa (0 puntos)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Conoce las partes del programa, pero no su funcionamiento (1 punto)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Conoce el programa y el funcionamiento de cada parte (2 puntos)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Conoce el programa y sus partes y, además, ayuda a sus compañeros (3 puntos)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 recopila información (0 puntos)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Recopila menos de 10 fotos (1 punto)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Recopila entre 10 y 20 fotos (2 puntos)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Recopila 20 fotos o más (3 puntos)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 es capaz de interpretar los datos obtenidos (0 puntos)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Interpreta los datos de forma aleatoria (1 punto)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Interpreta los datos obtenidos en la actividad con criterio (2 puntos)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Es capaz de interpretar los datos y mejorarlos (3 puntos)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 conoce las reglas y sesgos de la búsqueda de información en la red (0 puntos)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Conoce las reglas y sesgos de la búsqueda de información en la red (1 puntos)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Conoce y respeta  las reglas y sesgos de la búsqueda de información en la red (2 puntos)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Conoce, respeta y aplica las reglas y sesgos de la búsqueda de información en la red (3 puntos)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 realiza la actividad (0 puntos)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Realiza la actividad de manera individual (1 punto)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Realiza la actividad de forma conjunta con su compañero/a (2 puntos)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Realiza la actividad de forma conjunta con su compañero/a, exponiendo sus ideas y generando debate (3 puntos)</a:t>
                      </a:r>
                      <a:endParaRPr lang="es-E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647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Temporalización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Se llevará a cabo durante el comienzo del segundo trimestre.</a:t>
            </a:r>
          </a:p>
          <a:p>
            <a:r>
              <a:rPr lang="es-ES" dirty="0" smtClean="0"/>
              <a:t>Tendrá </a:t>
            </a:r>
            <a:r>
              <a:rPr lang="es-ES" dirty="0"/>
              <a:t>una duración de 4 sesiones:</a:t>
            </a:r>
          </a:p>
          <a:p>
            <a:pPr lvl="1"/>
            <a:r>
              <a:rPr lang="es-ES" dirty="0"/>
              <a:t>Sesión inicial para explicar la herramienta </a:t>
            </a:r>
            <a:r>
              <a:rPr lang="es-ES" dirty="0" err="1"/>
              <a:t>Learning</a:t>
            </a:r>
            <a:r>
              <a:rPr lang="es-ES" dirty="0"/>
              <a:t> ML.</a:t>
            </a:r>
          </a:p>
          <a:p>
            <a:pPr lvl="1"/>
            <a:r>
              <a:rPr lang="es-ES" dirty="0"/>
              <a:t>Sesión 2: búsqueda de imágenes.</a:t>
            </a:r>
          </a:p>
          <a:p>
            <a:pPr lvl="1"/>
            <a:r>
              <a:rPr lang="es-ES" dirty="0"/>
              <a:t>Sesión 3: utilización de </a:t>
            </a:r>
            <a:r>
              <a:rPr lang="es-ES" dirty="0" err="1"/>
              <a:t>Learning</a:t>
            </a:r>
            <a:r>
              <a:rPr lang="es-ES" dirty="0"/>
              <a:t> ML: entrenar, aprender y probar.</a:t>
            </a:r>
          </a:p>
          <a:p>
            <a:pPr lvl="1"/>
            <a:r>
              <a:rPr lang="es-ES" dirty="0"/>
              <a:t>Sesión final: puesta en común de resultados y preguntas.</a:t>
            </a:r>
          </a:p>
        </p:txBody>
      </p:sp>
    </p:spTree>
    <p:extLst>
      <p:ext uri="{BB962C8B-B14F-4D97-AF65-F5344CB8AC3E}">
        <p14:creationId xmlns:p14="http://schemas.microsoft.com/office/powerpoint/2010/main" val="610053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Azul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918</Words>
  <Application>Microsoft Office PowerPoint</Application>
  <PresentationFormat>Personalizado</PresentationFormat>
  <Paragraphs>77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“CADA PELOTA TIENE SU NOMBRE” </vt:lpstr>
      <vt:lpstr>Vídeo presentando la actividad</vt:lpstr>
      <vt:lpstr>Contextualización</vt:lpstr>
      <vt:lpstr>Objetivos de la actividad</vt:lpstr>
      <vt:lpstr>Competencias específicas</vt:lpstr>
      <vt:lpstr>Saberes básicos</vt:lpstr>
      <vt:lpstr>Criterios de evaluación</vt:lpstr>
      <vt:lpstr>Rúbrica</vt:lpstr>
      <vt:lpstr>Temporalización</vt:lpstr>
      <vt:lpstr>Learning ML</vt:lpstr>
      <vt:lpstr>Learning ML</vt:lpstr>
      <vt:lpstr>Learning ML</vt:lpstr>
      <vt:lpstr>Learning ML</vt:lpstr>
      <vt:lpstr>Reflexiones</vt:lpstr>
      <vt:lpstr>Siguientes pasos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“CADA PELOTA TIENE SU NOMBRE” </dc:title>
  <cp:lastModifiedBy>Pilar</cp:lastModifiedBy>
  <cp:revision>5</cp:revision>
  <dcterms:modified xsi:type="dcterms:W3CDTF">2023-02-21T00:49:13Z</dcterms:modified>
</cp:coreProperties>
</file>