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020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725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343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5821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45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8227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230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925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49299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417120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1345236"/>
            <a:ext cx="10515600" cy="69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4284274" y="-1234282"/>
            <a:ext cx="362345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790672" y="2156537"/>
            <a:ext cx="4497356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456673" y="-396162"/>
            <a:ext cx="4497355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1345236"/>
            <a:ext cx="10515600" cy="69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2211792"/>
            <a:ext cx="10515600" cy="362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128053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4178722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1382558"/>
            <a:ext cx="10515600" cy="69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2211355"/>
            <a:ext cx="5181600" cy="3545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2211355"/>
            <a:ext cx="5181600" cy="3545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1325563"/>
            <a:ext cx="10515600" cy="533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2112331"/>
            <a:ext cx="5157787" cy="533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780521"/>
            <a:ext cx="5157787" cy="303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2112329"/>
            <a:ext cx="5183188" cy="53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780521"/>
            <a:ext cx="5183188" cy="303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1345236"/>
            <a:ext cx="10515600" cy="69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1287624"/>
            <a:ext cx="6172200" cy="4432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715208"/>
            <a:ext cx="3932237" cy="300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6612" y="988656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1250302"/>
            <a:ext cx="6172200" cy="461074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836506"/>
            <a:ext cx="3932237" cy="3032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1345236"/>
            <a:ext cx="10515600" cy="69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2211792"/>
            <a:ext cx="10515600" cy="362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716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862526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49299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ES" sz="4400" dirty="0"/>
              <a:t>Identificación</a:t>
            </a:r>
            <a:r>
              <a:rPr lang="es-ES" sz="4800" dirty="0"/>
              <a:t> mediante inteligencia artificial de las averías </a:t>
            </a:r>
            <a:r>
              <a:rPr lang="es-ES" sz="4800" dirty="0" smtClean="0"/>
              <a:t>producidas </a:t>
            </a:r>
            <a:r>
              <a:rPr lang="es-ES" sz="4800" dirty="0"/>
              <a:t>en máquinas de hemodiálisis</a:t>
            </a:r>
            <a:endParaRPr sz="48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417120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s-ES" dirty="0" smtClean="0"/>
              <a:t>Grado Superior en </a:t>
            </a:r>
            <a:r>
              <a:rPr lang="es-ES" dirty="0" err="1" smtClean="0"/>
              <a:t>electromedicina</a:t>
            </a:r>
            <a:endParaRPr lang="es-ES" dirty="0" smtClean="0"/>
          </a:p>
          <a:p>
            <a:pPr marL="0" lvl="0" indent="0">
              <a:spcBef>
                <a:spcPts val="0"/>
              </a:spcBef>
            </a:pPr>
            <a:r>
              <a:rPr lang="es-ES" dirty="0" smtClean="0"/>
              <a:t>Sistemas </a:t>
            </a:r>
            <a:r>
              <a:rPr lang="es-ES" dirty="0"/>
              <a:t>de hemodiálisis y laboratorio </a:t>
            </a:r>
            <a:r>
              <a:rPr lang="es-ES" dirty="0" smtClean="0"/>
              <a:t>clínico</a:t>
            </a:r>
          </a:p>
          <a:p>
            <a:pPr marL="0" lvl="0" indent="0">
              <a:spcBef>
                <a:spcPts val="0"/>
              </a:spcBef>
            </a:pPr>
            <a:endParaRPr lang="es-ES" dirty="0"/>
          </a:p>
          <a:p>
            <a:pPr marL="0" lvl="0" indent="0">
              <a:spcBef>
                <a:spcPts val="0"/>
              </a:spcBef>
            </a:pPr>
            <a:r>
              <a:rPr lang="es-ES" dirty="0" smtClean="0"/>
              <a:t>Nuria González Salido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171" y="3246608"/>
            <a:ext cx="11063514" cy="690902"/>
          </a:xfrm>
        </p:spPr>
        <p:txBody>
          <a:bodyPr/>
          <a:lstStyle/>
          <a:p>
            <a:pPr algn="ctr"/>
            <a:r>
              <a:rPr lang="es-ES" dirty="0" smtClean="0"/>
              <a:t>MUCHAS GRACIAS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88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de la asignatura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Montaje e instalación de equipos de hemodiálisis</a:t>
            </a:r>
          </a:p>
          <a:p>
            <a:r>
              <a:rPr lang="es-ES" dirty="0" smtClean="0"/>
              <a:t>Mantenimiento de equipos: </a:t>
            </a:r>
          </a:p>
          <a:p>
            <a:pPr lvl="1"/>
            <a:r>
              <a:rPr lang="es-ES" dirty="0" smtClean="0"/>
              <a:t>Identificación de averías</a:t>
            </a:r>
          </a:p>
          <a:p>
            <a:pPr lvl="1"/>
            <a:r>
              <a:rPr lang="es-ES" dirty="0" smtClean="0"/>
              <a:t>Reparación de averías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611" y="3001282"/>
            <a:ext cx="33337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2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Circuito </a:t>
            </a:r>
            <a:r>
              <a:rPr lang="es-ES" dirty="0" err="1" smtClean="0"/>
              <a:t>hemodialisis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Sistema automatizado mediante microcontroladores, sensores y alarmas para la detección de fallas</a:t>
            </a:r>
            <a:endParaRPr lang="es-ES" dirty="0"/>
          </a:p>
        </p:txBody>
      </p:sp>
      <p:pic>
        <p:nvPicPr>
          <p:cNvPr id="6" name="Imagen 5" descr="C:\Users\madrid\Downloads\149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3252152"/>
            <a:ext cx="4974771" cy="31631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Marcador de texto 3"/>
          <p:cNvSpPr txBox="1">
            <a:spLocks/>
          </p:cNvSpPr>
          <p:nvPr/>
        </p:nvSpPr>
        <p:spPr>
          <a:xfrm>
            <a:off x="6063344" y="3621314"/>
            <a:ext cx="5221514" cy="221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s-ES" dirty="0" smtClean="0"/>
              <a:t>Método convencional de identificación de averías es un proceso tedioso que  requiere experiencia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645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propuesta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Utilizar </a:t>
            </a:r>
            <a:r>
              <a:rPr lang="es-ES" dirty="0"/>
              <a:t>la Inteligencia artificial se utiliza </a:t>
            </a:r>
            <a:r>
              <a:rPr lang="es-ES" dirty="0" smtClean="0"/>
              <a:t>facilitar </a:t>
            </a:r>
            <a:r>
              <a:rPr lang="es-ES" dirty="0"/>
              <a:t>la identificación </a:t>
            </a:r>
            <a:r>
              <a:rPr lang="es-ES" dirty="0" smtClean="0"/>
              <a:t>de 3 de las averías </a:t>
            </a:r>
            <a:r>
              <a:rPr lang="es-ES" dirty="0"/>
              <a:t>más comunes que se producen en las máquinas de </a:t>
            </a:r>
            <a:r>
              <a:rPr lang="es-ES" dirty="0" smtClean="0"/>
              <a:t>hemodiálisis midiendo tres parámetros que proporcionan los sensores</a:t>
            </a:r>
          </a:p>
          <a:p>
            <a:r>
              <a:rPr lang="es-ES" dirty="0" smtClean="0"/>
              <a:t>25 alumnos: 5 grupos de 5</a:t>
            </a:r>
          </a:p>
          <a:p>
            <a:r>
              <a:rPr lang="es-ES" dirty="0" smtClean="0"/>
              <a:t>6 sesiones de dos horas.</a:t>
            </a:r>
          </a:p>
          <a:p>
            <a:r>
              <a:rPr lang="es-ES" dirty="0" smtClean="0"/>
              <a:t>Materiales: </a:t>
            </a:r>
          </a:p>
          <a:p>
            <a:pPr lvl="1"/>
            <a:r>
              <a:rPr lang="es-ES" dirty="0" smtClean="0"/>
              <a:t>Circuito de hemodiálisis ya montado</a:t>
            </a:r>
          </a:p>
          <a:p>
            <a:pPr lvl="1"/>
            <a:r>
              <a:rPr lang="es-ES" dirty="0" smtClean="0"/>
              <a:t>Software </a:t>
            </a:r>
            <a:r>
              <a:rPr lang="es-ES" dirty="0" err="1" smtClean="0"/>
              <a:t>LearningML</a:t>
            </a:r>
            <a:endParaRPr lang="es-ES" dirty="0" smtClean="0"/>
          </a:p>
          <a:p>
            <a:pPr lvl="1"/>
            <a:r>
              <a:rPr lang="es-ES" dirty="0" smtClean="0"/>
              <a:t>PC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095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Sesiones 1, 2, 3: Toma de datos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Clases: 3 tipos de averías: Fugas, suciedad en válvulas y concentraciones erróneas de los componentes del liquido que tienen que provocar ellos</a:t>
            </a:r>
          </a:p>
          <a:p>
            <a:r>
              <a:rPr lang="es-ES" dirty="0" smtClean="0"/>
              <a:t>Parámetros a medir: Conductividad, Presión, Temperatura</a:t>
            </a:r>
          </a:p>
          <a:p>
            <a:r>
              <a:rPr lang="es-ES" dirty="0" smtClean="0"/>
              <a:t>40 medidas por clase: 30 para la fase de entrenamiento y 10 para la fase de prueba. Total 120 medidas</a:t>
            </a:r>
          </a:p>
          <a:p>
            <a:r>
              <a:rPr lang="es-ES" dirty="0" smtClean="0"/>
              <a:t>Reparación de la avería en 4 de las medidas de prueba.</a:t>
            </a:r>
          </a:p>
        </p:txBody>
      </p:sp>
    </p:spTree>
    <p:extLst>
      <p:ext uri="{BB962C8B-B14F-4D97-AF65-F5344CB8AC3E}">
        <p14:creationId xmlns:p14="http://schemas.microsoft.com/office/powerpoint/2010/main" val="168506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345236"/>
            <a:ext cx="11019971" cy="690902"/>
          </a:xfrm>
        </p:spPr>
        <p:txBody>
          <a:bodyPr/>
          <a:lstStyle/>
          <a:p>
            <a:r>
              <a:rPr lang="es-ES" dirty="0" smtClean="0"/>
              <a:t>Sesiones 4:  Generación del modelo usando </a:t>
            </a:r>
            <a:r>
              <a:rPr lang="es-ES" dirty="0" err="1" smtClean="0"/>
              <a:t>learningML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Modelo: reconocimiento código numéricos</a:t>
            </a:r>
          </a:p>
          <a:p>
            <a:r>
              <a:rPr lang="es-ES" dirty="0" smtClean="0"/>
              <a:t>Fase de entrenamiento: Definir las tres clases e introducir en cada usa las 30 ternas de datos</a:t>
            </a:r>
          </a:p>
          <a:p>
            <a:r>
              <a:rPr lang="es-ES" dirty="0" smtClean="0"/>
              <a:t>Fase aprendizaje: Creación del modelo</a:t>
            </a:r>
          </a:p>
          <a:p>
            <a:r>
              <a:rPr lang="es-ES" dirty="0" smtClean="0"/>
              <a:t>Fase de prueba: </a:t>
            </a:r>
          </a:p>
          <a:p>
            <a:pPr lvl="1"/>
            <a:r>
              <a:rPr lang="es-ES" dirty="0" smtClean="0"/>
              <a:t>Probar con las 30 medidas de prueba (10 por clase)</a:t>
            </a:r>
          </a:p>
          <a:p>
            <a:pPr lvl="1"/>
            <a:r>
              <a:rPr lang="es-ES" dirty="0" smtClean="0"/>
              <a:t>Probar con los valores de las 9 medidas realizadas tras la reparación</a:t>
            </a:r>
          </a:p>
          <a:p>
            <a:pPr lvl="1"/>
            <a:r>
              <a:rPr lang="es-ES" dirty="0" smtClean="0"/>
              <a:t>Anotad la probabilidad de cada clase para cada medida</a:t>
            </a:r>
          </a:p>
          <a:p>
            <a:pPr marL="571500" lvl="1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3140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5236"/>
            <a:ext cx="11063514" cy="690902"/>
          </a:xfrm>
        </p:spPr>
        <p:txBody>
          <a:bodyPr/>
          <a:lstStyle/>
          <a:p>
            <a:r>
              <a:rPr lang="es-ES" dirty="0" smtClean="0"/>
              <a:t>Sesiones 5:  Análisis de resultado, memoria y </a:t>
            </a:r>
            <a:r>
              <a:rPr lang="es-ES" dirty="0" err="1" smtClean="0"/>
              <a:t>Powerpoint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1 memoria por grupo:</a:t>
            </a:r>
          </a:p>
          <a:p>
            <a:pPr lvl="1"/>
            <a:r>
              <a:rPr lang="es-ES" dirty="0" smtClean="0"/>
              <a:t>Análisis de los resultados</a:t>
            </a:r>
          </a:p>
          <a:p>
            <a:pPr lvl="1"/>
            <a:r>
              <a:rPr lang="es-ES" dirty="0"/>
              <a:t>Ventajas y desventajas del uso de IA en la detección de averías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Análisis de errores: sesgo </a:t>
            </a:r>
            <a:r>
              <a:rPr lang="es-ES" dirty="0"/>
              <a:t>de los datos de </a:t>
            </a:r>
            <a:r>
              <a:rPr lang="es-ES" dirty="0" smtClean="0"/>
              <a:t>entrada u otras posibles razones</a:t>
            </a:r>
          </a:p>
          <a:p>
            <a:pPr lvl="1"/>
            <a:r>
              <a:rPr lang="es-ES" dirty="0"/>
              <a:t>Conclusiones sobre la adecuación de actividad al módulo, su utilidad y las competencias que han </a:t>
            </a:r>
            <a:r>
              <a:rPr lang="es-ES" dirty="0" smtClean="0"/>
              <a:t>desarrollado</a:t>
            </a:r>
            <a:endParaRPr lang="es-ES" dirty="0"/>
          </a:p>
          <a:p>
            <a:pPr lvl="1"/>
            <a:r>
              <a:rPr lang="es-ES" dirty="0" smtClean="0"/>
              <a:t>Documentación </a:t>
            </a:r>
            <a:r>
              <a:rPr lang="es-ES" dirty="0"/>
              <a:t>del proceso. Partes tipo de mantenimiento </a:t>
            </a:r>
            <a:r>
              <a:rPr lang="es-ES" dirty="0" smtClean="0"/>
              <a:t>correctivo</a:t>
            </a:r>
          </a:p>
        </p:txBody>
      </p:sp>
    </p:spTree>
    <p:extLst>
      <p:ext uri="{BB962C8B-B14F-4D97-AF65-F5344CB8AC3E}">
        <p14:creationId xmlns:p14="http://schemas.microsoft.com/office/powerpoint/2010/main" val="305459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5236"/>
            <a:ext cx="11063514" cy="690902"/>
          </a:xfrm>
        </p:spPr>
        <p:txBody>
          <a:bodyPr/>
          <a:lstStyle/>
          <a:p>
            <a:r>
              <a:rPr lang="es-ES" dirty="0" smtClean="0"/>
              <a:t>Sesiones 6:  Presentaciones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Reflexiones en clase</a:t>
            </a:r>
          </a:p>
          <a:p>
            <a:pPr lvl="1"/>
            <a:r>
              <a:rPr lang="es-ES" dirty="0" smtClean="0"/>
              <a:t>¿</a:t>
            </a:r>
            <a:r>
              <a:rPr lang="es-ES" dirty="0"/>
              <a:t>Es útil el uso de la inteligencia artificial para la identificación de averías e máquinas de hemodiálisis? </a:t>
            </a:r>
          </a:p>
          <a:p>
            <a:pPr lvl="1"/>
            <a:r>
              <a:rPr lang="es-ES" dirty="0" smtClean="0"/>
              <a:t>¿</a:t>
            </a:r>
            <a:r>
              <a:rPr lang="es-ES" dirty="0"/>
              <a:t>Funciona adecuadamente el modelo generado mediante Machine learning?</a:t>
            </a:r>
          </a:p>
          <a:p>
            <a:pPr lvl="1"/>
            <a:r>
              <a:rPr lang="es-ES" dirty="0" smtClean="0"/>
              <a:t>Si </a:t>
            </a:r>
            <a:r>
              <a:rPr lang="es-ES" dirty="0"/>
              <a:t>no funciona adecuadamente, ¿cuál puede ser la causa?</a:t>
            </a:r>
          </a:p>
          <a:p>
            <a:pPr lvl="1"/>
            <a:r>
              <a:rPr lang="es-ES" dirty="0" smtClean="0"/>
              <a:t>¿</a:t>
            </a:r>
            <a:r>
              <a:rPr lang="es-ES" dirty="0"/>
              <a:t>Qué ventajas y desventajas tiene frente a las técnicas convencionales de identificación de averías?</a:t>
            </a:r>
          </a:p>
          <a:p>
            <a:pPr lvl="1"/>
            <a:r>
              <a:rPr lang="es-ES" dirty="0" smtClean="0"/>
              <a:t>¿</a:t>
            </a:r>
            <a:r>
              <a:rPr lang="es-ES" dirty="0"/>
              <a:t>Qué dificultades y logros ha encontrado durante el desarrollo de la actividad?</a:t>
            </a:r>
          </a:p>
          <a:p>
            <a:pPr lvl="1"/>
            <a:r>
              <a:rPr lang="es-ES" dirty="0" smtClean="0"/>
              <a:t>¿</a:t>
            </a:r>
            <a:r>
              <a:rPr lang="es-ES" dirty="0"/>
              <a:t>Qué destrezas y competencias considera que ha trabajado a lo largo de la actividad?</a:t>
            </a:r>
          </a:p>
        </p:txBody>
      </p:sp>
    </p:spTree>
    <p:extLst>
      <p:ext uri="{BB962C8B-B14F-4D97-AF65-F5344CB8AC3E}">
        <p14:creationId xmlns:p14="http://schemas.microsoft.com/office/powerpoint/2010/main" val="97533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5236"/>
            <a:ext cx="11063514" cy="690902"/>
          </a:xfrm>
        </p:spPr>
        <p:txBody>
          <a:bodyPr/>
          <a:lstStyle/>
          <a:p>
            <a:r>
              <a:rPr lang="es-ES" dirty="0" smtClean="0"/>
              <a:t>Evaluación de la actividad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evaluara mediante un cuestionario el conocimiento adquirido en IA</a:t>
            </a:r>
          </a:p>
          <a:p>
            <a:r>
              <a:rPr lang="es-ES" dirty="0" smtClean="0"/>
              <a:t>La toma de datos, memoria y presentación se evaluaran mediante rubricas</a:t>
            </a:r>
          </a:p>
          <a:p>
            <a:r>
              <a:rPr lang="es-ES" dirty="0" smtClean="0"/>
              <a:t>Nota final: Media de todas las puntuaciones.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532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485</Words>
  <Application>Microsoft Office PowerPoint</Application>
  <PresentationFormat>Panorámica</PresentationFormat>
  <Paragraphs>54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Identificación mediante inteligencia artificial de las averías producidas en máquinas de hemodiálisis</vt:lpstr>
      <vt:lpstr>Objetivo de la asignatura</vt:lpstr>
      <vt:lpstr>Circuito hemodialisis</vt:lpstr>
      <vt:lpstr>Actividad propuesta</vt:lpstr>
      <vt:lpstr>Sesiones 1, 2, 3: Toma de datos</vt:lpstr>
      <vt:lpstr>Sesiones 4:  Generación del modelo usando learningML</vt:lpstr>
      <vt:lpstr>Sesiones 5:  Análisis de resultado, memoria y Powerpoint</vt:lpstr>
      <vt:lpstr>Sesiones 6:  Presentaciones</vt:lpstr>
      <vt:lpstr>Evaluación de la actividad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 mediante inteligencia artificial de las averías producidas en máquinas de hemodiálisis</dc:title>
  <dc:creator>madrid</dc:creator>
  <cp:lastModifiedBy>madrid</cp:lastModifiedBy>
  <cp:revision>5</cp:revision>
  <dcterms:modified xsi:type="dcterms:W3CDTF">2023-02-24T10:28:43Z</dcterms:modified>
</cp:coreProperties>
</file>